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notesMasterIdLst>
    <p:notesMasterId r:id="rId22"/>
  </p:notesMasterIdLst>
  <p:sldIdLst>
    <p:sldId id="277" r:id="rId2"/>
    <p:sldId id="276" r:id="rId3"/>
    <p:sldId id="278" r:id="rId4"/>
    <p:sldId id="300" r:id="rId5"/>
    <p:sldId id="279" r:id="rId6"/>
    <p:sldId id="301" r:id="rId7"/>
    <p:sldId id="314" r:id="rId8"/>
    <p:sldId id="280" r:id="rId9"/>
    <p:sldId id="302" r:id="rId10"/>
    <p:sldId id="303" r:id="rId11"/>
    <p:sldId id="304" r:id="rId12"/>
    <p:sldId id="305" r:id="rId13"/>
    <p:sldId id="306" r:id="rId14"/>
    <p:sldId id="311" r:id="rId15"/>
    <p:sldId id="307" r:id="rId16"/>
    <p:sldId id="312" r:id="rId17"/>
    <p:sldId id="310" r:id="rId18"/>
    <p:sldId id="308" r:id="rId19"/>
    <p:sldId id="309" r:id="rId20"/>
    <p:sldId id="313" r:id="rId2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4FF66B3-F63D-4F1A-9A2C-4F3EF642A667}">
          <p14:sldIdLst>
            <p14:sldId id="277"/>
            <p14:sldId id="276"/>
            <p14:sldId id="278"/>
          </p14:sldIdLst>
        </p14:section>
        <p14:section name="Untitled Section" id="{5A2F27A9-4CD2-4BE8-969A-14B979E697E7}">
          <p14:sldIdLst>
            <p14:sldId id="300"/>
            <p14:sldId id="279"/>
            <p14:sldId id="301"/>
            <p14:sldId id="314"/>
            <p14:sldId id="280"/>
            <p14:sldId id="302"/>
            <p14:sldId id="303"/>
            <p14:sldId id="304"/>
            <p14:sldId id="305"/>
            <p14:sldId id="306"/>
            <p14:sldId id="311"/>
            <p14:sldId id="307"/>
            <p14:sldId id="312"/>
            <p14:sldId id="310"/>
            <p14:sldId id="308"/>
            <p14:sldId id="309"/>
            <p14:sldId id="3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0E0"/>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4" d="100"/>
          <a:sy n="54"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1434016-845B-40FF-9D84-00186E737015}" type="datetimeFigureOut">
              <a:rPr lang="en-US" smtClean="0"/>
              <a:t>01-10-2018</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106AECA-B3CA-4493-A12C-536C90EB37E0}" type="slidenum">
              <a:rPr lang="en-US" smtClean="0"/>
              <a:t>‹#›</a:t>
            </a:fld>
            <a:endParaRPr lang="en-US"/>
          </a:p>
        </p:txBody>
      </p:sp>
    </p:spTree>
    <p:extLst>
      <p:ext uri="{BB962C8B-B14F-4D97-AF65-F5344CB8AC3E}">
        <p14:creationId xmlns:p14="http://schemas.microsoft.com/office/powerpoint/2010/main" val="1389218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52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525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294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84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210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733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3042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106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810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7591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01-10-2018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105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01-10-2018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526410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734" y="761637"/>
            <a:ext cx="9994006" cy="1754326"/>
          </a:xfrm>
          <a:prstGeom prst="rect">
            <a:avLst/>
          </a:prstGeom>
          <a:noFill/>
        </p:spPr>
        <p:txBody>
          <a:bodyPr wrap="square" rtlCol="0">
            <a:spAutoFit/>
          </a:bodyPr>
          <a:lstStyle/>
          <a:p>
            <a:pPr algn="ctr"/>
            <a:r>
              <a:rPr lang="en-US" sz="5400" b="1" dirty="0"/>
              <a:t>Transfer for benefit of unborn person</a:t>
            </a:r>
            <a:r>
              <a:rPr lang="en-US" sz="5400" dirty="0"/>
              <a:t> </a:t>
            </a:r>
            <a:r>
              <a:rPr lang="en-US" sz="5400" b="1" dirty="0"/>
              <a:t>Section </a:t>
            </a:r>
            <a:r>
              <a:rPr lang="en-US" sz="5400" b="1" dirty="0" smtClean="0"/>
              <a:t>13</a:t>
            </a:r>
            <a:endParaRPr lang="en-US" sz="5400" b="1" dirty="0"/>
          </a:p>
        </p:txBody>
      </p:sp>
      <p:sp>
        <p:nvSpPr>
          <p:cNvPr id="2" name="TextBox 1"/>
          <p:cNvSpPr txBox="1"/>
          <p:nvPr/>
        </p:nvSpPr>
        <p:spPr>
          <a:xfrm>
            <a:off x="386366" y="4893972"/>
            <a:ext cx="3657600" cy="1754326"/>
          </a:xfrm>
          <a:prstGeom prst="rect">
            <a:avLst/>
          </a:prstGeom>
          <a:noFill/>
        </p:spPr>
        <p:txBody>
          <a:bodyPr wrap="square" rtlCol="0">
            <a:spAutoFit/>
          </a:bodyPr>
          <a:lstStyle/>
          <a:p>
            <a:r>
              <a:rPr lang="en-US" b="1" dirty="0"/>
              <a:t>Prof. (Dr.) </a:t>
            </a:r>
            <a:r>
              <a:rPr lang="en-US" b="1" dirty="0" err="1"/>
              <a:t>Anand</a:t>
            </a:r>
            <a:r>
              <a:rPr lang="en-US" b="1" dirty="0"/>
              <a:t> </a:t>
            </a:r>
            <a:r>
              <a:rPr lang="en-US" b="1" dirty="0" err="1"/>
              <a:t>Paliwal</a:t>
            </a:r>
            <a:r>
              <a:rPr lang="en-US" b="1" dirty="0"/>
              <a:t> </a:t>
            </a:r>
          </a:p>
          <a:p>
            <a:r>
              <a:rPr lang="en-US" b="1" dirty="0"/>
              <a:t>Dean &amp; Chairman </a:t>
            </a:r>
          </a:p>
          <a:p>
            <a:r>
              <a:rPr lang="en-US" b="1" dirty="0"/>
              <a:t>Faculty of Law,</a:t>
            </a:r>
          </a:p>
          <a:p>
            <a:r>
              <a:rPr lang="en-US" b="1" dirty="0" err="1"/>
              <a:t>Mohanlal</a:t>
            </a:r>
            <a:r>
              <a:rPr lang="en-US" b="1" dirty="0"/>
              <a:t> </a:t>
            </a:r>
            <a:r>
              <a:rPr lang="en-US" b="1" dirty="0" err="1"/>
              <a:t>Sukhadia</a:t>
            </a:r>
            <a:r>
              <a:rPr lang="en-US" b="1" dirty="0"/>
              <a:t> University, </a:t>
            </a:r>
          </a:p>
          <a:p>
            <a:r>
              <a:rPr lang="en-US" b="1" dirty="0"/>
              <a:t>Udaipur (Raj.)</a:t>
            </a:r>
            <a:endParaRPr lang="en-US" sz="1600" dirty="0"/>
          </a:p>
          <a:p>
            <a:endParaRPr lang="en-US" dirty="0"/>
          </a:p>
        </p:txBody>
      </p:sp>
    </p:spTree>
    <p:extLst>
      <p:ext uri="{BB962C8B-B14F-4D97-AF65-F5344CB8AC3E}">
        <p14:creationId xmlns:p14="http://schemas.microsoft.com/office/powerpoint/2010/main" val="95784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6067" y="1596980"/>
            <a:ext cx="9956085" cy="3539430"/>
          </a:xfrm>
          <a:prstGeom prst="rect">
            <a:avLst/>
          </a:prstGeom>
          <a:noFill/>
        </p:spPr>
        <p:txBody>
          <a:bodyPr wrap="square" rtlCol="0">
            <a:spAutoFit/>
          </a:bodyPr>
          <a:lstStyle/>
          <a:p>
            <a:pPr algn="just"/>
            <a:r>
              <a:rPr lang="en-US" sz="3200" dirty="0"/>
              <a:t>A person who is not in existence can neither be a transferee of property, be a beneficiary under a trust until he comes into existence. There can, therefore, be no immediate transfer for property or trust in </a:t>
            </a:r>
            <a:r>
              <a:rPr lang="en-US" sz="3200" dirty="0" err="1"/>
              <a:t>favour</a:t>
            </a:r>
            <a:r>
              <a:rPr lang="en-US" sz="3200" dirty="0"/>
              <a:t> of a person not in existence. </a:t>
            </a:r>
          </a:p>
          <a:p>
            <a:r>
              <a:rPr lang="en-US" sz="3200" dirty="0"/>
              <a:t/>
            </a:r>
            <a:br>
              <a:rPr lang="en-US" sz="3200" dirty="0"/>
            </a:br>
            <a:endParaRPr lang="en-US" sz="3200" dirty="0"/>
          </a:p>
        </p:txBody>
      </p:sp>
    </p:spTree>
    <p:extLst>
      <p:ext uri="{BB962C8B-B14F-4D97-AF65-F5344CB8AC3E}">
        <p14:creationId xmlns:p14="http://schemas.microsoft.com/office/powerpoint/2010/main" val="3693150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7430" y="1558344"/>
            <a:ext cx="9956085" cy="3046988"/>
          </a:xfrm>
          <a:prstGeom prst="rect">
            <a:avLst/>
          </a:prstGeom>
          <a:noFill/>
        </p:spPr>
        <p:txBody>
          <a:bodyPr wrap="square" rtlCol="0">
            <a:spAutoFit/>
          </a:bodyPr>
          <a:lstStyle/>
          <a:p>
            <a:pPr algn="just"/>
            <a:r>
              <a:rPr lang="en-US" sz="3200" dirty="0"/>
              <a:t>A person who is not in existence can neither be a transferee of property, be a beneficiary under a trust until he comes into existence. There can, therefore, be no immediate transfer for property or trust in </a:t>
            </a:r>
            <a:r>
              <a:rPr lang="en-US" sz="3200" dirty="0" err="1"/>
              <a:t>favour</a:t>
            </a:r>
            <a:r>
              <a:rPr lang="en-US" sz="3200" dirty="0"/>
              <a:t> of a person not in existence</a:t>
            </a:r>
            <a:r>
              <a:rPr lang="en-US" sz="3200" dirty="0" smtClean="0"/>
              <a:t>. The principle is recognized by this Act as well as by the Indian Trusts Act. </a:t>
            </a:r>
            <a:endParaRPr lang="en-US" sz="3200" dirty="0"/>
          </a:p>
        </p:txBody>
      </p:sp>
    </p:spTree>
    <p:extLst>
      <p:ext uri="{BB962C8B-B14F-4D97-AF65-F5344CB8AC3E}">
        <p14:creationId xmlns:p14="http://schemas.microsoft.com/office/powerpoint/2010/main" val="621413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30310" y="1635617"/>
            <a:ext cx="9956085" cy="3046988"/>
          </a:xfrm>
          <a:prstGeom prst="rect">
            <a:avLst/>
          </a:prstGeom>
          <a:noFill/>
        </p:spPr>
        <p:txBody>
          <a:bodyPr wrap="square" rtlCol="0">
            <a:spAutoFit/>
          </a:bodyPr>
          <a:lstStyle/>
          <a:p>
            <a:pPr algn="just"/>
            <a:r>
              <a:rPr lang="en-US" sz="3200" dirty="0"/>
              <a:t>A person not in existence may be Person in womb or person not even </a:t>
            </a:r>
            <a:r>
              <a:rPr lang="en-US" sz="3200" dirty="0" smtClean="0"/>
              <a:t>in womb</a:t>
            </a:r>
            <a:r>
              <a:rPr lang="en-US" sz="3200" dirty="0"/>
              <a:t>. A person in womb can be given property under Section 13. The mechanism given in Section 13 is; prior estate and absolute estate. If so, transfer to unborn person can be made indirectly through this mechanism</a:t>
            </a:r>
            <a:r>
              <a:rPr lang="en-US" sz="3200" dirty="0" smtClean="0"/>
              <a:t>.</a:t>
            </a:r>
            <a:endParaRPr lang="en-US" sz="3200" dirty="0"/>
          </a:p>
        </p:txBody>
      </p:sp>
    </p:spTree>
    <p:extLst>
      <p:ext uri="{BB962C8B-B14F-4D97-AF65-F5344CB8AC3E}">
        <p14:creationId xmlns:p14="http://schemas.microsoft.com/office/powerpoint/2010/main" val="1151434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1370" y="1081825"/>
            <a:ext cx="10109914" cy="3539430"/>
          </a:xfrm>
          <a:prstGeom prst="rect">
            <a:avLst/>
          </a:prstGeom>
          <a:noFill/>
        </p:spPr>
        <p:txBody>
          <a:bodyPr wrap="square" rtlCol="0">
            <a:spAutoFit/>
          </a:bodyPr>
          <a:lstStyle/>
          <a:p>
            <a:pPr algn="just"/>
            <a:r>
              <a:rPr lang="en-US" sz="3200" b="1" dirty="0" err="1"/>
              <a:t>Girija</a:t>
            </a:r>
            <a:r>
              <a:rPr lang="en-US" sz="3200" b="1" dirty="0"/>
              <a:t> </a:t>
            </a:r>
            <a:r>
              <a:rPr lang="en-US" sz="3200" b="1" dirty="0" err="1"/>
              <a:t>Dutt</a:t>
            </a:r>
            <a:r>
              <a:rPr lang="en-US" sz="3200" b="1" dirty="0"/>
              <a:t> v. Data </a:t>
            </a:r>
            <a:r>
              <a:rPr lang="en-US" sz="3200" b="1" dirty="0" smtClean="0"/>
              <a:t>Din AIR 1934 Oudh 35. 147 I.C. 991 </a:t>
            </a:r>
            <a:r>
              <a:rPr lang="en-US" sz="3200" dirty="0" smtClean="0"/>
              <a:t>, </a:t>
            </a:r>
            <a:r>
              <a:rPr lang="en-US" sz="3200" dirty="0"/>
              <a:t>is a leading case on Section 13. In this case, A made a gift of her property to B (daughter of her nephew) and after her, to her male descendants (sons) if any, absolutely. In case, there was no male issue to B, then to the B's daughters without power of alienation. If there are no issues to B (male or female) then to B. </a:t>
            </a:r>
          </a:p>
        </p:txBody>
      </p:sp>
    </p:spTree>
    <p:extLst>
      <p:ext uri="{BB962C8B-B14F-4D97-AF65-F5344CB8AC3E}">
        <p14:creationId xmlns:p14="http://schemas.microsoft.com/office/powerpoint/2010/main" val="1244027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1371" y="1712891"/>
            <a:ext cx="10509876" cy="2554545"/>
          </a:xfrm>
          <a:prstGeom prst="rect">
            <a:avLst/>
          </a:prstGeom>
          <a:noFill/>
        </p:spPr>
        <p:txBody>
          <a:bodyPr wrap="square" rtlCol="0">
            <a:spAutoFit/>
          </a:bodyPr>
          <a:lstStyle/>
          <a:p>
            <a:pPr algn="just"/>
            <a:r>
              <a:rPr lang="en-US" sz="3200" dirty="0" smtClean="0"/>
              <a:t>B dies issueless. The question was whether gift to unborn daughters was valid? Whether gift to B (her nephew) was valid? The court held; gift to unborn daughters failed under Section 13; (</a:t>
            </a:r>
            <a:r>
              <a:rPr lang="en-US" sz="3200" dirty="0" err="1" smtClean="0"/>
              <a:t>i</a:t>
            </a:r>
            <a:r>
              <a:rPr lang="en-US" sz="3200" dirty="0" smtClean="0"/>
              <a:t>) No prior estate and (ii) no absolute transfer; gift to failed under Section 16. </a:t>
            </a:r>
            <a:endParaRPr lang="en-US" sz="3200" dirty="0"/>
          </a:p>
        </p:txBody>
      </p:sp>
    </p:spTree>
    <p:extLst>
      <p:ext uri="{BB962C8B-B14F-4D97-AF65-F5344CB8AC3E}">
        <p14:creationId xmlns:p14="http://schemas.microsoft.com/office/powerpoint/2010/main" val="2478206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8642" y="1622739"/>
            <a:ext cx="10573555" cy="3046988"/>
          </a:xfrm>
          <a:prstGeom prst="rect">
            <a:avLst/>
          </a:prstGeom>
          <a:noFill/>
        </p:spPr>
        <p:txBody>
          <a:bodyPr wrap="square" rtlCol="0">
            <a:spAutoFit/>
          </a:bodyPr>
          <a:lstStyle/>
          <a:p>
            <a:pPr algn="just"/>
            <a:r>
              <a:rPr lang="en-US" sz="3200" dirty="0"/>
              <a:t>Rule in </a:t>
            </a:r>
            <a:r>
              <a:rPr lang="en-US" sz="3200" dirty="0" err="1"/>
              <a:t>Whitby</a:t>
            </a:r>
            <a:r>
              <a:rPr lang="en-US" sz="3200" dirty="0"/>
              <a:t> v. Mitchell</a:t>
            </a:r>
            <a:r>
              <a:rPr lang="en-US" sz="3200" dirty="0" smtClean="0"/>
              <a:t>, </a:t>
            </a:r>
            <a:r>
              <a:rPr lang="en-US" sz="3200" dirty="0"/>
              <a:t>known also as Rule against Double Possibilities (Now abolished in English Law’) old Rule against </a:t>
            </a:r>
            <a:r>
              <a:rPr lang="en-US" sz="3200" dirty="0" smtClean="0"/>
              <a:t>perpetuities </a:t>
            </a:r>
          </a:p>
          <a:p>
            <a:pPr algn="just"/>
            <a:r>
              <a:rPr lang="en-US" sz="3200" dirty="0" smtClean="0"/>
              <a:t>Prior </a:t>
            </a:r>
            <a:r>
              <a:rPr lang="en-US" sz="3200" dirty="0"/>
              <a:t>to 1926, contingent remainders whether legal or equitable, were subject to this rule. This rule may be stated as follows : </a:t>
            </a:r>
          </a:p>
        </p:txBody>
      </p:sp>
    </p:spTree>
    <p:extLst>
      <p:ext uri="{BB962C8B-B14F-4D97-AF65-F5344CB8AC3E}">
        <p14:creationId xmlns:p14="http://schemas.microsoft.com/office/powerpoint/2010/main" val="950065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5763" y="1390919"/>
            <a:ext cx="10573555" cy="3046988"/>
          </a:xfrm>
          <a:prstGeom prst="rect">
            <a:avLst/>
          </a:prstGeom>
          <a:noFill/>
        </p:spPr>
        <p:txBody>
          <a:bodyPr wrap="square" rtlCol="0">
            <a:spAutoFit/>
          </a:bodyPr>
          <a:lstStyle/>
          <a:p>
            <a:pPr algn="just"/>
            <a:r>
              <a:rPr lang="en-US" sz="3200" dirty="0" smtClean="0"/>
              <a:t>"</a:t>
            </a:r>
            <a:r>
              <a:rPr lang="en-US" sz="3200" dirty="0"/>
              <a:t>If an interest in the realty is given to an unborn person, any remainder to his issue is void, together with all subsequent limitations. Thus, if land was limited to "A (a bachelor) for life, remainder to his son for life, remainder to A's son's son in fee simple, the remainder to the grandson would be void under this rule." </a:t>
            </a:r>
          </a:p>
        </p:txBody>
      </p:sp>
    </p:spTree>
    <p:extLst>
      <p:ext uri="{BB962C8B-B14F-4D97-AF65-F5344CB8AC3E}">
        <p14:creationId xmlns:p14="http://schemas.microsoft.com/office/powerpoint/2010/main" val="3043340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2884" y="1184857"/>
            <a:ext cx="10573555" cy="3539430"/>
          </a:xfrm>
          <a:prstGeom prst="rect">
            <a:avLst/>
          </a:prstGeom>
          <a:noFill/>
        </p:spPr>
        <p:txBody>
          <a:bodyPr wrap="square" rtlCol="0">
            <a:spAutoFit/>
          </a:bodyPr>
          <a:lstStyle/>
          <a:p>
            <a:pPr algn="just"/>
            <a:r>
              <a:rPr lang="en-US" sz="3200" dirty="0" smtClean="0"/>
              <a:t>This </a:t>
            </a:r>
            <a:r>
              <a:rPr lang="en-US" sz="3200" dirty="0"/>
              <a:t>rule was a common law rule applicable to legal estates in land. The rule against perpetuities was a subsequent development, and as it overlapped the rule against double possibilities that is : </a:t>
            </a:r>
            <a:r>
              <a:rPr lang="en-US" sz="3200" dirty="0" err="1"/>
              <a:t>Whitby</a:t>
            </a:r>
            <a:r>
              <a:rPr lang="en-US" sz="3200" dirty="0"/>
              <a:t> v. Mitchell rule, the latter rule (</a:t>
            </a:r>
            <a:r>
              <a:rPr lang="en-US" sz="3200" dirty="0" err="1"/>
              <a:t>Whitby's</a:t>
            </a:r>
            <a:r>
              <a:rPr lang="en-US" sz="3200" dirty="0"/>
              <a:t> rule) has now been abolished by Section 161 of the Law of Property Act, 1925 and transfer to unborn Persons are now governed by rule against perpetuity even in English law.  </a:t>
            </a:r>
          </a:p>
        </p:txBody>
      </p:sp>
    </p:spTree>
    <p:extLst>
      <p:ext uri="{BB962C8B-B14F-4D97-AF65-F5344CB8AC3E}">
        <p14:creationId xmlns:p14="http://schemas.microsoft.com/office/powerpoint/2010/main" val="830702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217" y="1107583"/>
            <a:ext cx="10663707" cy="4031873"/>
          </a:xfrm>
          <a:prstGeom prst="rect">
            <a:avLst/>
          </a:prstGeom>
          <a:noFill/>
        </p:spPr>
        <p:txBody>
          <a:bodyPr wrap="square" rtlCol="0">
            <a:spAutoFit/>
          </a:bodyPr>
          <a:lstStyle/>
          <a:p>
            <a:pPr algn="just"/>
            <a:r>
              <a:rPr lang="en-US" sz="3200" dirty="0" smtClean="0"/>
              <a:t>Raja </a:t>
            </a:r>
            <a:r>
              <a:rPr lang="en-US" sz="3200" dirty="0" err="1"/>
              <a:t>Bajrang</a:t>
            </a:r>
            <a:r>
              <a:rPr lang="en-US" sz="3200" dirty="0"/>
              <a:t> </a:t>
            </a:r>
            <a:r>
              <a:rPr lang="en-US" sz="3200" dirty="0" err="1"/>
              <a:t>Bahadur</a:t>
            </a:r>
            <a:r>
              <a:rPr lang="en-US" sz="3200" dirty="0"/>
              <a:t> Singh v. </a:t>
            </a:r>
            <a:r>
              <a:rPr lang="en-US" sz="3200" dirty="0" err="1"/>
              <a:t>Thakurain</a:t>
            </a:r>
            <a:r>
              <a:rPr lang="en-US" sz="3200" dirty="0"/>
              <a:t> </a:t>
            </a:r>
            <a:r>
              <a:rPr lang="en-US" sz="3200" dirty="0" err="1"/>
              <a:t>Bakhtaraj</a:t>
            </a:r>
            <a:r>
              <a:rPr lang="en-US" sz="3200" dirty="0"/>
              <a:t> </a:t>
            </a:r>
            <a:r>
              <a:rPr lang="en-US" sz="3200" dirty="0" err="1"/>
              <a:t>Kuer</a:t>
            </a:r>
            <a:r>
              <a:rPr lang="en-US" sz="3200" dirty="0"/>
              <a:t> </a:t>
            </a:r>
            <a:endParaRPr lang="en-US" sz="3200" dirty="0" smtClean="0"/>
          </a:p>
          <a:p>
            <a:pPr algn="just"/>
            <a:r>
              <a:rPr lang="en-US" sz="3200" dirty="0" smtClean="0"/>
              <a:t>(AIR </a:t>
            </a:r>
            <a:r>
              <a:rPr lang="en-US" sz="3200" dirty="0"/>
              <a:t>1952 SC </a:t>
            </a:r>
            <a:r>
              <a:rPr lang="en-US" sz="3200" dirty="0" smtClean="0"/>
              <a:t>7).</a:t>
            </a:r>
            <a:endParaRPr lang="en-US" sz="3200" dirty="0"/>
          </a:p>
          <a:p>
            <a:pPr algn="just"/>
            <a:r>
              <a:rPr lang="en-US" sz="3200" dirty="0"/>
              <a:t>"It is quite true that no interest could be created in </a:t>
            </a:r>
            <a:r>
              <a:rPr lang="en-US" sz="3200" dirty="0" err="1"/>
              <a:t>favour</a:t>
            </a:r>
            <a:r>
              <a:rPr lang="en-US" sz="3200" dirty="0"/>
              <a:t> of an unborn person but when the gift is made to a class or a series of persons, some of whom are in existence and some are not, it </a:t>
            </a:r>
            <a:r>
              <a:rPr lang="en-US" sz="3200" dirty="0" smtClean="0"/>
              <a:t>does not fail </a:t>
            </a:r>
            <a:r>
              <a:rPr lang="en-US" sz="3200" dirty="0"/>
              <a:t>in its entirety, it is valid with regard to the persons, who are in existence at the time of the testator's death and is invalid as to the rest.</a:t>
            </a:r>
          </a:p>
        </p:txBody>
      </p:sp>
    </p:spTree>
    <p:extLst>
      <p:ext uri="{BB962C8B-B14F-4D97-AF65-F5344CB8AC3E}">
        <p14:creationId xmlns:p14="http://schemas.microsoft.com/office/powerpoint/2010/main" val="2880215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8642" y="1493950"/>
            <a:ext cx="9956085" cy="3046988"/>
          </a:xfrm>
          <a:prstGeom prst="rect">
            <a:avLst/>
          </a:prstGeom>
          <a:noFill/>
        </p:spPr>
        <p:txBody>
          <a:bodyPr wrap="square" rtlCol="0">
            <a:spAutoFit/>
          </a:bodyPr>
          <a:lstStyle/>
          <a:p>
            <a:pPr algn="just"/>
            <a:r>
              <a:rPr lang="en-US" sz="3200" b="1" dirty="0"/>
              <a:t>Hindu </a:t>
            </a:r>
            <a:r>
              <a:rPr lang="en-US" sz="3200" b="1" dirty="0" smtClean="0"/>
              <a:t>Law </a:t>
            </a:r>
            <a:r>
              <a:rPr lang="en-US" sz="3200" dirty="0" smtClean="0"/>
              <a:t>- </a:t>
            </a:r>
            <a:r>
              <a:rPr lang="en-US" sz="3200" dirty="0"/>
              <a:t>According to Hindu Law, a gift or a bequest in </a:t>
            </a:r>
            <a:r>
              <a:rPr lang="en-US" sz="3200" dirty="0" err="1"/>
              <a:t>favour</a:t>
            </a:r>
            <a:r>
              <a:rPr lang="en-US" sz="3200" dirty="0"/>
              <a:t> of an unborn person is void. This rule has been modified by statute and now, the omission of the word 'Hindu' in Section 2 of the Act makes this section and other sections in the second chapter directly applicable to Hindus. </a:t>
            </a:r>
          </a:p>
        </p:txBody>
      </p:sp>
    </p:spTree>
    <p:extLst>
      <p:ext uri="{BB962C8B-B14F-4D97-AF65-F5344CB8AC3E}">
        <p14:creationId xmlns:p14="http://schemas.microsoft.com/office/powerpoint/2010/main" val="1226106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4318" y="748579"/>
            <a:ext cx="10058401" cy="5139869"/>
          </a:xfrm>
          <a:prstGeom prst="rect">
            <a:avLst/>
          </a:prstGeom>
          <a:noFill/>
        </p:spPr>
        <p:txBody>
          <a:bodyPr wrap="square" rtlCol="0">
            <a:spAutoFit/>
          </a:bodyPr>
          <a:lstStyle/>
          <a:p>
            <a:pPr algn="just"/>
            <a:r>
              <a:rPr lang="en-US" sz="3600" b="1" dirty="0"/>
              <a:t>Section 13</a:t>
            </a:r>
          </a:p>
          <a:p>
            <a:pPr algn="just"/>
            <a:endParaRPr lang="en-US" sz="1600" b="1" dirty="0" smtClean="0"/>
          </a:p>
          <a:p>
            <a:pPr algn="just"/>
            <a:r>
              <a:rPr lang="en-US" sz="3200" b="1" dirty="0" smtClean="0"/>
              <a:t>Transfer for benefit of unborn person</a:t>
            </a:r>
          </a:p>
          <a:p>
            <a:pPr algn="just"/>
            <a:endParaRPr lang="en-US" sz="1600" dirty="0" smtClean="0"/>
          </a:p>
          <a:p>
            <a:pPr algn="just"/>
            <a:r>
              <a:rPr lang="en-US" sz="3200" dirty="0" smtClean="0"/>
              <a:t>Where, on a transfer of property, an interest therein is created for the benefit of a person not in existence at the date of the transfer, subject to a prior interest created by the same transfer, the interest created for the benefit of such person shall not take effect, unless it extends to the whole of the remaining interest of the transferor in the property. </a:t>
            </a:r>
          </a:p>
        </p:txBody>
      </p:sp>
    </p:spTree>
    <p:extLst>
      <p:ext uri="{BB962C8B-B14F-4D97-AF65-F5344CB8AC3E}">
        <p14:creationId xmlns:p14="http://schemas.microsoft.com/office/powerpoint/2010/main" val="1789329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1825" y="1918953"/>
            <a:ext cx="9956085" cy="1077218"/>
          </a:xfrm>
          <a:prstGeom prst="rect">
            <a:avLst/>
          </a:prstGeom>
          <a:noFill/>
        </p:spPr>
        <p:txBody>
          <a:bodyPr wrap="square" rtlCol="0">
            <a:spAutoFit/>
          </a:bodyPr>
          <a:lstStyle/>
          <a:p>
            <a:pPr algn="just"/>
            <a:r>
              <a:rPr lang="en-US" sz="3200" b="1" dirty="0" err="1" smtClean="0"/>
              <a:t>Muhammedan</a:t>
            </a:r>
            <a:r>
              <a:rPr lang="en-US" sz="3200" b="1" dirty="0" smtClean="0"/>
              <a:t> law</a:t>
            </a:r>
            <a:r>
              <a:rPr lang="en-US" sz="3200" dirty="0" smtClean="0"/>
              <a:t> – A gift to a person not in existence on the date of transfer is void except in the case of </a:t>
            </a:r>
            <a:r>
              <a:rPr lang="en-US" sz="3200" dirty="0" err="1" smtClean="0"/>
              <a:t>waqf</a:t>
            </a:r>
            <a:r>
              <a:rPr lang="en-US" sz="3200" dirty="0" smtClean="0"/>
              <a:t>. </a:t>
            </a:r>
            <a:endParaRPr lang="en-US" sz="3200" dirty="0"/>
          </a:p>
        </p:txBody>
      </p:sp>
    </p:spTree>
    <p:extLst>
      <p:ext uri="{BB962C8B-B14F-4D97-AF65-F5344CB8AC3E}">
        <p14:creationId xmlns:p14="http://schemas.microsoft.com/office/powerpoint/2010/main" val="3840628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0820" y="1142106"/>
            <a:ext cx="10006526" cy="4339650"/>
          </a:xfrm>
          <a:prstGeom prst="rect">
            <a:avLst/>
          </a:prstGeom>
          <a:noFill/>
        </p:spPr>
        <p:txBody>
          <a:bodyPr wrap="square" rtlCol="0">
            <a:spAutoFit/>
          </a:bodyPr>
          <a:lstStyle/>
          <a:p>
            <a:pPr algn="just"/>
            <a:r>
              <a:rPr lang="en-US" sz="3200" b="1" dirty="0" smtClean="0">
                <a:latin typeface="Times New Roman" panose="02020603050405020304" pitchFamily="18" charset="0"/>
                <a:cs typeface="Times New Roman" panose="02020603050405020304" pitchFamily="18" charset="0"/>
              </a:rPr>
              <a:t>I</a:t>
            </a:r>
            <a:r>
              <a:rPr lang="en-US" sz="3200" b="1" dirty="0" smtClean="0">
                <a:latin typeface="Aharoni" panose="02010803020104030203" pitchFamily="2" charset="-79"/>
                <a:cs typeface="Aharoni" panose="02010803020104030203" pitchFamily="2" charset="-79"/>
              </a:rPr>
              <a:t>llustration </a:t>
            </a:r>
          </a:p>
          <a:p>
            <a:pPr algn="just"/>
            <a:endParaRPr lang="en-US" sz="1600" dirty="0" smtClean="0"/>
          </a:p>
          <a:p>
            <a:pPr algn="just"/>
            <a:r>
              <a:rPr lang="en-US" sz="3200" dirty="0" smtClean="0"/>
              <a:t>A transfers property of which he is the owner to B in trust for A and his intended wife successively for their lives, and after the death of the survivor, for the eldest son of the intended marriage, for life, and after his death, for A’s second son. The interest so created for the benefit of the eldest son does not take effect, because it does not extend to the whole of A’s remaining interest in the property. </a:t>
            </a:r>
            <a:endParaRPr lang="en-US" sz="3200" dirty="0"/>
          </a:p>
        </p:txBody>
      </p:sp>
    </p:spTree>
    <p:extLst>
      <p:ext uri="{BB962C8B-B14F-4D97-AF65-F5344CB8AC3E}">
        <p14:creationId xmlns:p14="http://schemas.microsoft.com/office/powerpoint/2010/main" val="2403951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0613" y="1258015"/>
            <a:ext cx="9762186" cy="3539430"/>
          </a:xfrm>
          <a:prstGeom prst="rect">
            <a:avLst/>
          </a:prstGeom>
          <a:noFill/>
        </p:spPr>
        <p:txBody>
          <a:bodyPr wrap="square" rtlCol="0">
            <a:spAutoFit/>
          </a:bodyPr>
          <a:lstStyle/>
          <a:p>
            <a:pPr algn="just"/>
            <a:r>
              <a:rPr lang="en-US" sz="3200" dirty="0" smtClean="0"/>
              <a:t>Section 13 is an exception to general scope and extent of Transfer of Property Act which deals with transfer inter </a:t>
            </a:r>
            <a:r>
              <a:rPr lang="en-US" sz="3200" dirty="0" err="1" smtClean="0"/>
              <a:t>vivos</a:t>
            </a:r>
            <a:r>
              <a:rPr lang="en-US" sz="3200" dirty="0" smtClean="0"/>
              <a:t> only. Transfer by a born to unborn is special law laid down in Section 13.</a:t>
            </a:r>
          </a:p>
          <a:p>
            <a:pPr algn="just"/>
            <a:endParaRPr lang="en-US" sz="2800" dirty="0" smtClean="0"/>
          </a:p>
          <a:p>
            <a:pPr algn="just"/>
            <a:r>
              <a:rPr lang="en-US" sz="3200" dirty="0" smtClean="0"/>
              <a:t>Section 13 applies only when transferee is not in existence at the date of transfer.  </a:t>
            </a:r>
            <a:endParaRPr lang="en-US" sz="3200" dirty="0"/>
          </a:p>
        </p:txBody>
      </p:sp>
    </p:spTree>
    <p:extLst>
      <p:ext uri="{BB962C8B-B14F-4D97-AF65-F5344CB8AC3E}">
        <p14:creationId xmlns:p14="http://schemas.microsoft.com/office/powerpoint/2010/main" val="207709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8835" y="2214988"/>
            <a:ext cx="10005632" cy="1569660"/>
          </a:xfrm>
          <a:prstGeom prst="rect">
            <a:avLst/>
          </a:prstGeom>
          <a:noFill/>
        </p:spPr>
        <p:txBody>
          <a:bodyPr wrap="square" rtlCol="0">
            <a:spAutoFit/>
          </a:bodyPr>
          <a:lstStyle/>
          <a:p>
            <a:pPr algn="just"/>
            <a:r>
              <a:rPr lang="en-US" sz="3200" dirty="0" smtClean="0"/>
              <a:t>Whole remainder interest (Absolute interest) of the transferor in the property must be conveyed to unborn person. </a:t>
            </a:r>
            <a:endParaRPr lang="en-US" sz="3200" dirty="0"/>
          </a:p>
        </p:txBody>
      </p:sp>
    </p:spTree>
    <p:extLst>
      <p:ext uri="{BB962C8B-B14F-4D97-AF65-F5344CB8AC3E}">
        <p14:creationId xmlns:p14="http://schemas.microsoft.com/office/powerpoint/2010/main" val="1854306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745" y="1609680"/>
            <a:ext cx="9954117" cy="3046988"/>
          </a:xfrm>
          <a:prstGeom prst="rect">
            <a:avLst/>
          </a:prstGeom>
          <a:noFill/>
        </p:spPr>
        <p:txBody>
          <a:bodyPr wrap="square" rtlCol="0">
            <a:spAutoFit/>
          </a:bodyPr>
          <a:lstStyle/>
          <a:p>
            <a:pPr algn="just"/>
            <a:r>
              <a:rPr lang="en-US" sz="3200" dirty="0" smtClean="0"/>
              <a:t>Prior estate is condition precedent for such transfers. No direct transfer to unborn person is allowed. The mechanism of prior interest being reserved for some one in existence with a hope that unborn person will come in existence on or before the expiry of the prior estate or last of these if many in that property. </a:t>
            </a:r>
            <a:endParaRPr lang="en-US" sz="3200" dirty="0"/>
          </a:p>
        </p:txBody>
      </p:sp>
    </p:spTree>
    <p:extLst>
      <p:ext uri="{BB962C8B-B14F-4D97-AF65-F5344CB8AC3E}">
        <p14:creationId xmlns:p14="http://schemas.microsoft.com/office/powerpoint/2010/main" val="3657486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326776" y="1102548"/>
            <a:ext cx="8310285" cy="4455570"/>
            <a:chOff x="1326776" y="1102548"/>
            <a:chExt cx="8310285" cy="4455570"/>
          </a:xfrm>
        </p:grpSpPr>
        <p:sp>
          <p:nvSpPr>
            <p:cNvPr id="4" name="TextBox 3"/>
            <p:cNvSpPr txBox="1"/>
            <p:nvPr/>
          </p:nvSpPr>
          <p:spPr>
            <a:xfrm>
              <a:off x="1326776" y="2427691"/>
              <a:ext cx="2241177" cy="1046440"/>
            </a:xfrm>
            <a:prstGeom prst="rect">
              <a:avLst/>
            </a:prstGeom>
            <a:noFill/>
          </p:spPr>
          <p:txBody>
            <a:bodyPr wrap="square" rtlCol="0">
              <a:spAutoFit/>
            </a:bodyPr>
            <a:lstStyle/>
            <a:p>
              <a:pPr algn="ctr"/>
              <a:r>
                <a:rPr lang="en-US" sz="4000" b="1" dirty="0" smtClean="0"/>
                <a:t>A </a:t>
              </a:r>
            </a:p>
            <a:p>
              <a:pPr algn="ctr"/>
              <a:r>
                <a:rPr lang="en-US" sz="2200" b="1" i="1" dirty="0" smtClean="0"/>
                <a:t>Transferor</a:t>
              </a:r>
              <a:r>
                <a:rPr lang="en-US" sz="2200" b="1" dirty="0" smtClean="0"/>
                <a:t> </a:t>
              </a:r>
              <a:endParaRPr lang="en-US" sz="2200" b="1" dirty="0"/>
            </a:p>
          </p:txBody>
        </p:sp>
        <p:sp>
          <p:nvSpPr>
            <p:cNvPr id="5" name="TextBox 4"/>
            <p:cNvSpPr txBox="1"/>
            <p:nvPr/>
          </p:nvSpPr>
          <p:spPr>
            <a:xfrm>
              <a:off x="3567953" y="1487269"/>
              <a:ext cx="1228165" cy="769441"/>
            </a:xfrm>
            <a:prstGeom prst="rect">
              <a:avLst/>
            </a:prstGeom>
            <a:noFill/>
          </p:spPr>
          <p:txBody>
            <a:bodyPr wrap="square" rtlCol="0">
              <a:spAutoFit/>
            </a:bodyPr>
            <a:lstStyle/>
            <a:p>
              <a:pPr algn="ctr"/>
              <a:r>
                <a:rPr lang="en-US" sz="2200" b="1" i="1" dirty="0" smtClean="0"/>
                <a:t>Creation of Prior</a:t>
              </a:r>
              <a:endParaRPr lang="en-US" sz="2200" b="1" i="1" dirty="0"/>
            </a:p>
          </p:txBody>
        </p:sp>
        <p:sp>
          <p:nvSpPr>
            <p:cNvPr id="6" name="TextBox 5"/>
            <p:cNvSpPr txBox="1"/>
            <p:nvPr/>
          </p:nvSpPr>
          <p:spPr>
            <a:xfrm>
              <a:off x="3567953" y="3862916"/>
              <a:ext cx="1228165" cy="430887"/>
            </a:xfrm>
            <a:prstGeom prst="rect">
              <a:avLst/>
            </a:prstGeom>
            <a:noFill/>
          </p:spPr>
          <p:txBody>
            <a:bodyPr wrap="square" rtlCol="0">
              <a:spAutoFit/>
            </a:bodyPr>
            <a:lstStyle/>
            <a:p>
              <a:pPr algn="ctr"/>
              <a:r>
                <a:rPr lang="en-US" sz="2200" b="1" i="1" dirty="0" smtClean="0"/>
                <a:t>Interest</a:t>
              </a:r>
              <a:r>
                <a:rPr lang="en-US" sz="2200" b="1" dirty="0" smtClean="0"/>
                <a:t> </a:t>
              </a:r>
              <a:endParaRPr lang="en-US" sz="2200" b="1" dirty="0"/>
            </a:p>
          </p:txBody>
        </p:sp>
        <p:sp>
          <p:nvSpPr>
            <p:cNvPr id="7" name="TextBox 6"/>
            <p:cNvSpPr txBox="1"/>
            <p:nvPr/>
          </p:nvSpPr>
          <p:spPr>
            <a:xfrm>
              <a:off x="5737412" y="2526918"/>
              <a:ext cx="1228165" cy="1261884"/>
            </a:xfrm>
            <a:prstGeom prst="rect">
              <a:avLst/>
            </a:prstGeom>
            <a:noFill/>
          </p:spPr>
          <p:txBody>
            <a:bodyPr wrap="square" rtlCol="0">
              <a:spAutoFit/>
            </a:bodyPr>
            <a:lstStyle/>
            <a:p>
              <a:pPr algn="ctr"/>
              <a:r>
                <a:rPr lang="en-US" sz="3200" b="1" dirty="0" smtClean="0"/>
                <a:t>B</a:t>
              </a:r>
              <a:r>
                <a:rPr lang="en-US" sz="2200" b="1" dirty="0" smtClean="0"/>
                <a:t> </a:t>
              </a:r>
            </a:p>
            <a:p>
              <a:pPr algn="ctr"/>
              <a:r>
                <a:rPr lang="en-US" sz="2200" b="1" i="1" dirty="0" smtClean="0"/>
                <a:t>Un born Person</a:t>
              </a:r>
              <a:endParaRPr lang="en-US" sz="2200" b="1" i="1" dirty="0"/>
            </a:p>
          </p:txBody>
        </p:sp>
        <p:sp>
          <p:nvSpPr>
            <p:cNvPr id="8" name="TextBox 7"/>
            <p:cNvSpPr txBox="1"/>
            <p:nvPr/>
          </p:nvSpPr>
          <p:spPr>
            <a:xfrm>
              <a:off x="6481483" y="1102548"/>
              <a:ext cx="1228165" cy="769441"/>
            </a:xfrm>
            <a:prstGeom prst="rect">
              <a:avLst/>
            </a:prstGeom>
            <a:noFill/>
          </p:spPr>
          <p:txBody>
            <a:bodyPr wrap="square" rtlCol="0">
              <a:spAutoFit/>
            </a:bodyPr>
            <a:lstStyle/>
            <a:p>
              <a:pPr algn="ctr"/>
              <a:r>
                <a:rPr lang="en-US" sz="2200" b="1" i="1" dirty="0" smtClean="0"/>
                <a:t>Absolute Interest  </a:t>
              </a:r>
              <a:endParaRPr lang="en-US" sz="2200" b="1" i="1" dirty="0"/>
            </a:p>
          </p:txBody>
        </p:sp>
        <p:sp>
          <p:nvSpPr>
            <p:cNvPr id="9" name="TextBox 8"/>
            <p:cNvSpPr txBox="1"/>
            <p:nvPr/>
          </p:nvSpPr>
          <p:spPr>
            <a:xfrm>
              <a:off x="8408896" y="2427691"/>
              <a:ext cx="1228165" cy="1107996"/>
            </a:xfrm>
            <a:prstGeom prst="rect">
              <a:avLst/>
            </a:prstGeom>
            <a:noFill/>
          </p:spPr>
          <p:txBody>
            <a:bodyPr wrap="square" rtlCol="0">
              <a:spAutoFit/>
            </a:bodyPr>
            <a:lstStyle/>
            <a:p>
              <a:pPr algn="ctr"/>
              <a:r>
                <a:rPr lang="en-US" sz="2200" b="1" i="1" dirty="0" smtClean="0"/>
                <a:t>No Further Transfer </a:t>
              </a:r>
              <a:endParaRPr lang="en-US" sz="2200" b="1" i="1" dirty="0"/>
            </a:p>
          </p:txBody>
        </p:sp>
        <p:cxnSp>
          <p:nvCxnSpPr>
            <p:cNvPr id="11" name="Straight Connector 10"/>
            <p:cNvCxnSpPr/>
            <p:nvPr/>
          </p:nvCxnSpPr>
          <p:spPr>
            <a:xfrm>
              <a:off x="7095565" y="2013373"/>
              <a:ext cx="0" cy="3544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91435" y="2781351"/>
              <a:ext cx="2545977"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8785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5915" y="708338"/>
            <a:ext cx="9956085" cy="4524315"/>
          </a:xfrm>
          <a:prstGeom prst="rect">
            <a:avLst/>
          </a:prstGeom>
          <a:noFill/>
        </p:spPr>
        <p:txBody>
          <a:bodyPr wrap="square" rtlCol="0">
            <a:spAutoFit/>
          </a:bodyPr>
          <a:lstStyle/>
          <a:p>
            <a:pPr algn="just"/>
            <a:r>
              <a:rPr lang="en-US" sz="3200" dirty="0"/>
              <a:t>Sections 13 to 18 place restrictions on the power of tying up property by a transaction inter </a:t>
            </a:r>
            <a:r>
              <a:rPr lang="en-US" sz="3200" dirty="0" err="1"/>
              <a:t>vivos</a:t>
            </a:r>
            <a:r>
              <a:rPr lang="en-US" sz="3200" dirty="0"/>
              <a:t> similar to those imposed by Sections 113 to 117 of Indian Succession Act, 1925 in case of Wills. Section 113 of Indian Succession Act deals with Will (</a:t>
            </a:r>
            <a:r>
              <a:rPr lang="en-US" sz="3200" dirty="0" err="1"/>
              <a:t>wasiyat</a:t>
            </a:r>
            <a:r>
              <a:rPr lang="en-US" sz="3200" dirty="0"/>
              <a:t>) whereas Section 13 of T.P. Act deals with private transfers other than a Will. Provision are identical in both Acts. The illustrations given in Section 113 of Indian Succession Act are useful to understand Section 13 of T.P. Act as well.</a:t>
            </a:r>
          </a:p>
        </p:txBody>
      </p:sp>
    </p:spTree>
    <p:extLst>
      <p:ext uri="{BB962C8B-B14F-4D97-AF65-F5344CB8AC3E}">
        <p14:creationId xmlns:p14="http://schemas.microsoft.com/office/powerpoint/2010/main" val="3064758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5915" y="708338"/>
            <a:ext cx="9956085" cy="4524315"/>
          </a:xfrm>
          <a:prstGeom prst="rect">
            <a:avLst/>
          </a:prstGeom>
          <a:noFill/>
        </p:spPr>
        <p:txBody>
          <a:bodyPr wrap="square" rtlCol="0">
            <a:spAutoFit/>
          </a:bodyPr>
          <a:lstStyle/>
          <a:p>
            <a:pPr algn="just"/>
            <a:r>
              <a:rPr lang="en-US" sz="3200" dirty="0"/>
              <a:t>Section 137 T.P. Act corresponds to Section 113, Indian Succession Act, 1925 which runs as follows : </a:t>
            </a:r>
          </a:p>
          <a:p>
            <a:pPr algn="just"/>
            <a:r>
              <a:rPr lang="en-US" sz="3200" dirty="0"/>
              <a:t>"113. Bequest to person not in existence at testator's death subject to prior bequest.-Where a bequest is made to a person not in existence at the time of the testator's death, subject to a prior bequest contained in the will, the later bequest shall be void, unless it comprises the whole of the remaining interest of the testator in the thing bequeathed.</a:t>
            </a:r>
          </a:p>
        </p:txBody>
      </p:sp>
    </p:spTree>
    <p:extLst>
      <p:ext uri="{BB962C8B-B14F-4D97-AF65-F5344CB8AC3E}">
        <p14:creationId xmlns:p14="http://schemas.microsoft.com/office/powerpoint/2010/main" val="3661194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1239</Words>
  <Application>Microsoft Office PowerPoint</Application>
  <PresentationFormat>Widescreen</PresentationFormat>
  <Paragraphs>45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Aharoni</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NV</dc:creator>
  <cp:lastModifiedBy>NV</cp:lastModifiedBy>
  <cp:revision>68</cp:revision>
  <cp:lastPrinted>2018-09-25T07:37:22Z</cp:lastPrinted>
  <dcterms:created xsi:type="dcterms:W3CDTF">2018-08-29T11:16:14Z</dcterms:created>
  <dcterms:modified xsi:type="dcterms:W3CDTF">2018-10-01T06:34:39Z</dcterms:modified>
</cp:coreProperties>
</file>