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9"/>
  </p:notesMasterIdLst>
  <p:sldIdLst>
    <p:sldId id="256" r:id="rId2"/>
    <p:sldId id="275" r:id="rId3"/>
    <p:sldId id="257" r:id="rId4"/>
    <p:sldId id="258" r:id="rId5"/>
    <p:sldId id="278" r:id="rId6"/>
    <p:sldId id="279" r:id="rId7"/>
    <p:sldId id="259" r:id="rId8"/>
    <p:sldId id="260" r:id="rId9"/>
    <p:sldId id="262" r:id="rId10"/>
    <p:sldId id="263" r:id="rId11"/>
    <p:sldId id="266" r:id="rId12"/>
    <p:sldId id="268" r:id="rId13"/>
    <p:sldId id="269" r:id="rId14"/>
    <p:sldId id="271" r:id="rId15"/>
    <p:sldId id="272" r:id="rId16"/>
    <p:sldId id="280"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4FF66B3-F63D-4F1A-9A2C-4F3EF642A667}">
          <p14:sldIdLst>
            <p14:sldId id="256"/>
            <p14:sldId id="275"/>
            <p14:sldId id="257"/>
            <p14:sldId id="258"/>
            <p14:sldId id="278"/>
            <p14:sldId id="279"/>
            <p14:sldId id="259"/>
            <p14:sldId id="260"/>
            <p14:sldId id="262"/>
            <p14:sldId id="263"/>
            <p14:sldId id="266"/>
            <p14:sldId id="268"/>
            <p14:sldId id="269"/>
            <p14:sldId id="271"/>
            <p14:sldId id="272"/>
            <p14:sldId id="280"/>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84" y="7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434016-845B-40FF-9D84-00186E737015}" type="datetimeFigureOut">
              <a:rPr lang="en-US" smtClean="0"/>
              <a:t>31-08-2018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6AECA-B3CA-4493-A12C-536C90EB37E0}" type="slidenum">
              <a:rPr lang="en-US" smtClean="0"/>
              <a:t>‹#›</a:t>
            </a:fld>
            <a:endParaRPr lang="en-US"/>
          </a:p>
        </p:txBody>
      </p:sp>
    </p:spTree>
    <p:extLst>
      <p:ext uri="{BB962C8B-B14F-4D97-AF65-F5344CB8AC3E}">
        <p14:creationId xmlns:p14="http://schemas.microsoft.com/office/powerpoint/2010/main" val="1389218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06AECA-B3CA-4493-A12C-536C90EB37E0}" type="slidenum">
              <a:rPr lang="en-US" smtClean="0"/>
              <a:t>6</a:t>
            </a:fld>
            <a:endParaRPr lang="en-US"/>
          </a:p>
        </p:txBody>
      </p:sp>
    </p:spTree>
    <p:extLst>
      <p:ext uri="{BB962C8B-B14F-4D97-AF65-F5344CB8AC3E}">
        <p14:creationId xmlns:p14="http://schemas.microsoft.com/office/powerpoint/2010/main" val="258073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8407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629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2767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91988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7924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9458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0482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523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0667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796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3647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73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682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8106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1584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13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775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31-08-2018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0400127"/>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8000"/>
            <a:duotone>
              <a:schemeClr val="bg2">
                <a:shade val="62000"/>
                <a:hueMod val="108000"/>
                <a:satMod val="164000"/>
                <a:lumMod val="69000"/>
              </a:schemeClr>
              <a:schemeClr val="bg2">
                <a:tint val="96000"/>
                <a:hueMod val="90000"/>
                <a:satMod val="130000"/>
                <a:lumMod val="134000"/>
              </a:schemeClr>
            </a:duotone>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721216" y="1068945"/>
            <a:ext cx="9736428" cy="1723549"/>
          </a:xfrm>
          <a:prstGeom prst="rect">
            <a:avLst/>
          </a:prstGeom>
          <a:noFill/>
        </p:spPr>
        <p:txBody>
          <a:bodyPr wrap="square" rtlCol="0">
            <a:spAutoFit/>
          </a:bodyPr>
          <a:lstStyle/>
          <a:p>
            <a:pPr algn="ctr"/>
            <a:r>
              <a:rPr lang="en-US" sz="5400" b="1" dirty="0" smtClean="0"/>
              <a:t>DOCTRINE OF ELECTION </a:t>
            </a:r>
          </a:p>
          <a:p>
            <a:pPr algn="ctr"/>
            <a:r>
              <a:rPr lang="en-US" sz="2800" dirty="0" smtClean="0"/>
              <a:t>SECTION 35. - THE TRANSFER OF PROPERTY ACT, 1882</a:t>
            </a:r>
            <a:endParaRPr lang="en-US" sz="2400" dirty="0"/>
          </a:p>
          <a:p>
            <a:endParaRPr lang="en-US" sz="2400" dirty="0"/>
          </a:p>
        </p:txBody>
      </p:sp>
      <p:sp>
        <p:nvSpPr>
          <p:cNvPr id="3" name="TextBox 2"/>
          <p:cNvSpPr txBox="1"/>
          <p:nvPr/>
        </p:nvSpPr>
        <p:spPr>
          <a:xfrm>
            <a:off x="294067" y="4196365"/>
            <a:ext cx="9736428" cy="1938992"/>
          </a:xfrm>
          <a:prstGeom prst="rect">
            <a:avLst/>
          </a:prstGeom>
          <a:noFill/>
        </p:spPr>
        <p:txBody>
          <a:bodyPr wrap="square" rtlCol="0">
            <a:spAutoFit/>
          </a:bodyPr>
          <a:lstStyle/>
          <a:p>
            <a:r>
              <a:rPr lang="en-US" sz="2400" b="1" dirty="0" smtClean="0"/>
              <a:t>Prof. (Dr.) </a:t>
            </a:r>
            <a:r>
              <a:rPr lang="en-US" sz="2400" b="1" dirty="0" err="1" smtClean="0"/>
              <a:t>Anand</a:t>
            </a:r>
            <a:r>
              <a:rPr lang="en-US" sz="2400" b="1" dirty="0" smtClean="0"/>
              <a:t> </a:t>
            </a:r>
            <a:r>
              <a:rPr lang="en-US" sz="2400" b="1" dirty="0" err="1" smtClean="0"/>
              <a:t>Paliwal</a:t>
            </a:r>
            <a:r>
              <a:rPr lang="en-US" sz="2400" b="1" dirty="0" smtClean="0"/>
              <a:t> </a:t>
            </a:r>
          </a:p>
          <a:p>
            <a:r>
              <a:rPr lang="en-US" sz="2400" b="1" dirty="0" smtClean="0"/>
              <a:t>Dean &amp; Chairman </a:t>
            </a:r>
          </a:p>
          <a:p>
            <a:r>
              <a:rPr lang="en-US" sz="2400" b="1" dirty="0" smtClean="0"/>
              <a:t>Faculty of Law,</a:t>
            </a:r>
          </a:p>
          <a:p>
            <a:r>
              <a:rPr lang="en-US" sz="2400" b="1" dirty="0" err="1" smtClean="0"/>
              <a:t>Mohanlal</a:t>
            </a:r>
            <a:r>
              <a:rPr lang="en-US" sz="2400" b="1" dirty="0" smtClean="0"/>
              <a:t> </a:t>
            </a:r>
            <a:r>
              <a:rPr lang="en-US" sz="2400" b="1" dirty="0" err="1" smtClean="0"/>
              <a:t>Sukhadia</a:t>
            </a:r>
            <a:r>
              <a:rPr lang="en-US" sz="2400" b="1" dirty="0" smtClean="0"/>
              <a:t> University, </a:t>
            </a:r>
          </a:p>
          <a:p>
            <a:r>
              <a:rPr lang="en-US" sz="2400" b="1" dirty="0" smtClean="0"/>
              <a:t>Udaipur (Raj.)</a:t>
            </a:r>
            <a:endParaRPr lang="en-US" sz="2000" dirty="0"/>
          </a:p>
        </p:txBody>
      </p:sp>
    </p:spTree>
    <p:extLst>
      <p:ext uri="{BB962C8B-B14F-4D97-AF65-F5344CB8AC3E}">
        <p14:creationId xmlns:p14="http://schemas.microsoft.com/office/powerpoint/2010/main" val="1636984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9549" y="476517"/>
            <a:ext cx="9749307" cy="4524315"/>
          </a:xfrm>
          <a:prstGeom prst="rect">
            <a:avLst/>
          </a:prstGeom>
          <a:noFill/>
        </p:spPr>
        <p:txBody>
          <a:bodyPr wrap="square" rtlCol="0">
            <a:spAutoFit/>
          </a:bodyPr>
          <a:lstStyle/>
          <a:p>
            <a:pPr algn="just"/>
            <a:r>
              <a:rPr lang="en-US" sz="2400" dirty="0"/>
              <a:t>Grants from the Government. </a:t>
            </a:r>
          </a:p>
          <a:p>
            <a:pPr algn="just"/>
            <a:r>
              <a:rPr lang="en-US" sz="2400" dirty="0"/>
              <a:t>The doctrine of election does not extend to the grants from the Government, as such grants are saved from the operation of this Act by S. 2 of the Government Grants Act, </a:t>
            </a:r>
            <a:r>
              <a:rPr lang="en-US" sz="2400" dirty="0" smtClean="0"/>
              <a:t>1895. </a:t>
            </a:r>
          </a:p>
          <a:p>
            <a:pPr algn="just"/>
            <a:endParaRPr lang="en-US" sz="2400" b="1" dirty="0"/>
          </a:p>
          <a:p>
            <a:pPr algn="just"/>
            <a:r>
              <a:rPr lang="en-US" sz="2400" b="1" dirty="0" smtClean="0"/>
              <a:t>Property transferred </a:t>
            </a:r>
            <a:r>
              <a:rPr lang="en-US" sz="2400" b="1" dirty="0"/>
              <a:t>must belong to another.</a:t>
            </a:r>
            <a:endParaRPr lang="en-US" sz="2400" dirty="0"/>
          </a:p>
          <a:p>
            <a:pPr algn="just"/>
            <a:r>
              <a:rPr lang="en-US" sz="2400" dirty="0"/>
              <a:t>No case for election would arise unless the property transferred is one which the transferor has no right to transfer. </a:t>
            </a:r>
            <a:endParaRPr lang="en-US" sz="2400" dirty="0" smtClean="0"/>
          </a:p>
          <a:p>
            <a:pPr algn="just"/>
            <a:endParaRPr lang="en-US" sz="2400" dirty="0"/>
          </a:p>
          <a:p>
            <a:pPr algn="just"/>
            <a:r>
              <a:rPr lang="en-US" sz="2400" b="1" dirty="0"/>
              <a:t>Professes to transfer property</a:t>
            </a:r>
            <a:endParaRPr lang="en-US" sz="2400" dirty="0"/>
          </a:p>
          <a:p>
            <a:pPr algn="just"/>
            <a:r>
              <a:rPr lang="en-US" sz="2400" dirty="0"/>
              <a:t>The second essential is that the transferor should have professed to transfer property, which as a fact, did not belong to him.</a:t>
            </a:r>
          </a:p>
        </p:txBody>
      </p:sp>
    </p:spTree>
    <p:extLst>
      <p:ext uri="{BB962C8B-B14F-4D97-AF65-F5344CB8AC3E}">
        <p14:creationId xmlns:p14="http://schemas.microsoft.com/office/powerpoint/2010/main" val="3168116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5003" y="1300764"/>
            <a:ext cx="9916733" cy="4154984"/>
          </a:xfrm>
          <a:prstGeom prst="rect">
            <a:avLst/>
          </a:prstGeom>
          <a:noFill/>
        </p:spPr>
        <p:txBody>
          <a:bodyPr wrap="square" rtlCol="0">
            <a:spAutoFit/>
          </a:bodyPr>
          <a:lstStyle/>
          <a:p>
            <a:pPr algn="just"/>
            <a:r>
              <a:rPr lang="en-US" sz="2400" b="1" dirty="0"/>
              <a:t>Confers any benefit on the owner.</a:t>
            </a:r>
            <a:endParaRPr lang="en-US" sz="2400" dirty="0"/>
          </a:p>
          <a:p>
            <a:pPr algn="just"/>
            <a:r>
              <a:rPr lang="en-US" sz="2400" dirty="0"/>
              <a:t>The doctrine of election does not apply unless a benefit is conferred on the owner of the property which is professed to be</a:t>
            </a:r>
            <a:r>
              <a:rPr lang="en-US" sz="2400" dirty="0" smtClean="0"/>
              <a:t>.</a:t>
            </a:r>
          </a:p>
          <a:p>
            <a:pPr algn="just"/>
            <a:endParaRPr lang="en-US" sz="2400" b="1" dirty="0" smtClean="0"/>
          </a:p>
          <a:p>
            <a:pPr algn="just"/>
            <a:r>
              <a:rPr lang="en-US" sz="2400" b="1" dirty="0" smtClean="0"/>
              <a:t>As </a:t>
            </a:r>
            <a:r>
              <a:rPr lang="en-US" sz="2400" b="1" dirty="0"/>
              <a:t>part of the same transaction.</a:t>
            </a:r>
            <a:endParaRPr lang="en-US" sz="2400" dirty="0"/>
          </a:p>
          <a:p>
            <a:pPr algn="just"/>
            <a:r>
              <a:rPr lang="en-US" sz="2400" dirty="0"/>
              <a:t>The principle underlying this section being</a:t>
            </a:r>
            <a:r>
              <a:rPr lang="en-US" sz="2400" dirty="0" smtClean="0"/>
              <a:t>, that </a:t>
            </a:r>
            <a:r>
              <a:rPr lang="en-US" sz="2400" dirty="0"/>
              <a:t>a person cannot "blow hot and cold" in respect of the same transaction, the operation of the section is expressly limited to cases where a person professes to transfer property which he has no right to transfer and as part of the same transaction confers a benefit upon the owner of the property so transferred</a:t>
            </a:r>
            <a:r>
              <a:rPr lang="en-US" sz="2400" dirty="0" smtClean="0"/>
              <a:t>. </a:t>
            </a:r>
            <a:endParaRPr lang="en-US" sz="2400" dirty="0"/>
          </a:p>
        </p:txBody>
      </p:sp>
    </p:spTree>
    <p:extLst>
      <p:ext uri="{BB962C8B-B14F-4D97-AF65-F5344CB8AC3E}">
        <p14:creationId xmlns:p14="http://schemas.microsoft.com/office/powerpoint/2010/main" val="2820755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0913" y="1790162"/>
            <a:ext cx="9787944" cy="3046988"/>
          </a:xfrm>
          <a:prstGeom prst="rect">
            <a:avLst/>
          </a:prstGeom>
          <a:noFill/>
        </p:spPr>
        <p:txBody>
          <a:bodyPr wrap="square" rtlCol="0">
            <a:spAutoFit/>
          </a:bodyPr>
          <a:lstStyle/>
          <a:p>
            <a:r>
              <a:rPr lang="en-US" sz="2400" b="1" dirty="0"/>
              <a:t>Such owner must elect. </a:t>
            </a:r>
            <a:endParaRPr lang="en-US" sz="2400" dirty="0"/>
          </a:p>
          <a:p>
            <a:pPr algn="just"/>
            <a:r>
              <a:rPr lang="en-US" sz="2400" dirty="0"/>
              <a:t>The words "confers any benefit on the owner of the property" and "such owner must elect" show that a case for election arises only where a person transfers property belonging to another and at the same time confers a benefit on him. </a:t>
            </a:r>
            <a:r>
              <a:rPr lang="en-US" sz="2400" dirty="0" smtClean="0"/>
              <a:t>It </a:t>
            </a:r>
            <a:r>
              <a:rPr lang="en-US" sz="2400" dirty="0"/>
              <a:t>is clear, therefore, that unless a person is the "owner" of the property professed to be disposed of by the transferor, he is under no obligation to elect. </a:t>
            </a:r>
          </a:p>
        </p:txBody>
      </p:sp>
    </p:spTree>
    <p:extLst>
      <p:ext uri="{BB962C8B-B14F-4D97-AF65-F5344CB8AC3E}">
        <p14:creationId xmlns:p14="http://schemas.microsoft.com/office/powerpoint/2010/main" val="3888474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7580" y="444028"/>
            <a:ext cx="9916731" cy="6001643"/>
          </a:xfrm>
          <a:prstGeom prst="rect">
            <a:avLst/>
          </a:prstGeom>
          <a:noFill/>
        </p:spPr>
        <p:txBody>
          <a:bodyPr wrap="square" rtlCol="0">
            <a:spAutoFit/>
          </a:bodyPr>
          <a:lstStyle/>
          <a:p>
            <a:pPr algn="just"/>
            <a:r>
              <a:rPr lang="en-US" sz="2400" b="1" dirty="0"/>
              <a:t>Charge in </a:t>
            </a:r>
            <a:r>
              <a:rPr lang="en-US" sz="2400" b="1" dirty="0" err="1"/>
              <a:t>favour</a:t>
            </a:r>
            <a:r>
              <a:rPr lang="en-US" sz="2400" b="1" dirty="0"/>
              <a:t> of the disappointed </a:t>
            </a:r>
            <a:r>
              <a:rPr lang="en-US" sz="2400" b="1" dirty="0" err="1"/>
              <a:t>donee</a:t>
            </a:r>
            <a:r>
              <a:rPr lang="en-US" sz="2400" b="1" dirty="0"/>
              <a:t>. </a:t>
            </a:r>
            <a:endParaRPr lang="en-US" sz="2400" dirty="0"/>
          </a:p>
          <a:p>
            <a:pPr algn="just"/>
            <a:r>
              <a:rPr lang="en-US" sz="2400" dirty="0"/>
              <a:t>Where the owner of the property transferred elects to dissent from the transfer, the disappointed transferee is entitled to compensation - </a:t>
            </a:r>
          </a:p>
          <a:p>
            <a:pPr algn="just"/>
            <a:r>
              <a:rPr lang="en-US" sz="2400" dirty="0"/>
              <a:t>(1) 	In all cases where the transfer is for consideration, and </a:t>
            </a:r>
          </a:p>
          <a:p>
            <a:pPr marL="457200" indent="-457200" algn="just">
              <a:buAutoNum type="arabicParenBoth" startAt="2"/>
            </a:pPr>
            <a:r>
              <a:rPr lang="en-US" sz="2400" dirty="0" smtClean="0"/>
              <a:t>Where </a:t>
            </a:r>
            <a:r>
              <a:rPr lang="en-US" sz="2400" dirty="0"/>
              <a:t>the transfer is gratuitous, only when the transferor dies or becomes otherwise incapable of making a fresh transfer, before the election takes place. </a:t>
            </a:r>
            <a:endParaRPr lang="en-US" sz="2400" dirty="0" smtClean="0"/>
          </a:p>
          <a:p>
            <a:pPr algn="just"/>
            <a:endParaRPr lang="en-US" sz="2400" b="1" dirty="0" smtClean="0"/>
          </a:p>
          <a:p>
            <a:pPr algn="just"/>
            <a:r>
              <a:rPr lang="en-US" sz="2400" b="1" dirty="0" smtClean="0"/>
              <a:t>Election </a:t>
            </a:r>
            <a:r>
              <a:rPr lang="en-US" sz="2400" b="1" dirty="0"/>
              <a:t>by a party binds his representative but not others. </a:t>
            </a:r>
            <a:endParaRPr lang="en-US" sz="2400" dirty="0"/>
          </a:p>
          <a:p>
            <a:pPr algn="just"/>
            <a:r>
              <a:rPr lang="en-US" sz="2400" dirty="0"/>
              <a:t>An election when made by a party is binding not only on himself but also on his representative.  </a:t>
            </a:r>
          </a:p>
          <a:p>
            <a:pPr algn="just"/>
            <a:endParaRPr lang="en-US" sz="2400" b="1" dirty="0" smtClean="0"/>
          </a:p>
          <a:p>
            <a:pPr algn="just"/>
            <a:r>
              <a:rPr lang="en-US" sz="2400" b="1" dirty="0" smtClean="0"/>
              <a:t>Rule </a:t>
            </a:r>
            <a:r>
              <a:rPr lang="en-US" sz="2400" b="1" dirty="0"/>
              <a:t>cannot be applied to cure an illegality. </a:t>
            </a:r>
            <a:endParaRPr lang="en-US" sz="2400" dirty="0"/>
          </a:p>
          <a:p>
            <a:pPr algn="just"/>
            <a:r>
              <a:rPr lang="en-US" sz="2400" dirty="0"/>
              <a:t>The rule of election cannot be so applied as to enable the transfer to evade any rule of law. </a:t>
            </a:r>
          </a:p>
        </p:txBody>
      </p:sp>
    </p:spTree>
    <p:extLst>
      <p:ext uri="{BB962C8B-B14F-4D97-AF65-F5344CB8AC3E}">
        <p14:creationId xmlns:p14="http://schemas.microsoft.com/office/powerpoint/2010/main" val="3021385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2" y="1506827"/>
            <a:ext cx="9710671" cy="3046988"/>
          </a:xfrm>
          <a:prstGeom prst="rect">
            <a:avLst/>
          </a:prstGeom>
          <a:noFill/>
        </p:spPr>
        <p:txBody>
          <a:bodyPr wrap="square" rtlCol="0">
            <a:spAutoFit/>
          </a:bodyPr>
          <a:lstStyle/>
          <a:p>
            <a:pPr algn="just"/>
            <a:r>
              <a:rPr lang="en-US" sz="2400" b="1" dirty="0"/>
              <a:t>Presumption of election from two years' enjoyment. </a:t>
            </a:r>
            <a:endParaRPr lang="en-US" sz="2400" dirty="0"/>
          </a:p>
          <a:p>
            <a:pPr algn="just"/>
            <a:r>
              <a:rPr lang="en-US" sz="2400" dirty="0"/>
              <a:t>The seventh paragraph of the section corresponds to clause (1) of S. 188 of the Indian Succession Act, 1925. It raises a presumption that a person who has enjoyed the benefit under a transfer for </a:t>
            </a:r>
            <a:r>
              <a:rPr lang="en-US" sz="2400" dirty="0" smtClean="0"/>
              <a:t>the period </a:t>
            </a:r>
            <a:r>
              <a:rPr lang="en-US" sz="2400" dirty="0"/>
              <a:t>of two years, without any expressed act of dissent, must have been doing so with the knowledge of his duty to elect and the circumstances necessary to make an election or must have waived enquiry into the circumstances.</a:t>
            </a:r>
          </a:p>
        </p:txBody>
      </p:sp>
    </p:spTree>
    <p:extLst>
      <p:ext uri="{BB962C8B-B14F-4D97-AF65-F5344CB8AC3E}">
        <p14:creationId xmlns:p14="http://schemas.microsoft.com/office/powerpoint/2010/main" val="669993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8034" y="1493948"/>
            <a:ext cx="9427335" cy="3693319"/>
          </a:xfrm>
          <a:prstGeom prst="rect">
            <a:avLst/>
          </a:prstGeom>
          <a:noFill/>
        </p:spPr>
        <p:txBody>
          <a:bodyPr wrap="square" rtlCol="0">
            <a:spAutoFit/>
          </a:bodyPr>
          <a:lstStyle/>
          <a:p>
            <a:pPr algn="just"/>
            <a:r>
              <a:rPr lang="en-US" sz="2600" b="1" dirty="0"/>
              <a:t>Impossibility of restoring status quo </a:t>
            </a:r>
            <a:endParaRPr lang="en-US" sz="2600" dirty="0"/>
          </a:p>
          <a:p>
            <a:pPr algn="just"/>
            <a:r>
              <a:rPr lang="en-US" sz="2600" dirty="0"/>
              <a:t>The eighth paragraph of the section corresponds to cl.(2)of S. 188, Indian Succession Act, 1925, and provides that the knowledge or waiver referred to in the sixth paragraph may be inferred from any act of the party bound to elect, which renders it impossible to place the persons interested in the property professed to be transferred in the same condition as if such act had not been done. </a:t>
            </a:r>
          </a:p>
        </p:txBody>
      </p:sp>
    </p:spTree>
    <p:extLst>
      <p:ext uri="{BB962C8B-B14F-4D97-AF65-F5344CB8AC3E}">
        <p14:creationId xmlns:p14="http://schemas.microsoft.com/office/powerpoint/2010/main" val="1859355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5459" y="1120462"/>
            <a:ext cx="9272789" cy="4801314"/>
          </a:xfrm>
          <a:prstGeom prst="rect">
            <a:avLst/>
          </a:prstGeom>
          <a:noFill/>
        </p:spPr>
        <p:txBody>
          <a:bodyPr wrap="square" rtlCol="0">
            <a:spAutoFit/>
          </a:bodyPr>
          <a:lstStyle/>
          <a:p>
            <a:pPr algn="just"/>
            <a:r>
              <a:rPr lang="en-US" sz="2400" b="1" dirty="0"/>
              <a:t>Time limit for election </a:t>
            </a:r>
            <a:endParaRPr lang="en-US" sz="2400" dirty="0"/>
          </a:p>
          <a:p>
            <a:pPr algn="just"/>
            <a:r>
              <a:rPr lang="en-US" sz="2400" dirty="0"/>
              <a:t>The ninth paragraph of this section corresponds to S. 189: Indian Succession Act, 1925, and prescribes a time limit for election. Though a presumption that a person has elected to confirm the transfer can be drawn from his enjoyment of the benefit under the transfer for a period of two years, the transferor or his representative need not wait till that period. They can require the party to make the election if he does not signify his intention to confirm or dissent from the transfer within one year of the date of transfer and if he fails to comply with the requisition within a reasonable time he will be deemed to have elected to confirm the transfer. </a:t>
            </a:r>
          </a:p>
          <a:p>
            <a:endParaRPr lang="en-US" dirty="0"/>
          </a:p>
        </p:txBody>
      </p:sp>
    </p:spTree>
    <p:extLst>
      <p:ext uri="{BB962C8B-B14F-4D97-AF65-F5344CB8AC3E}">
        <p14:creationId xmlns:p14="http://schemas.microsoft.com/office/powerpoint/2010/main" val="4281330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6670" y="476519"/>
            <a:ext cx="9414458" cy="5632311"/>
          </a:xfrm>
          <a:prstGeom prst="rect">
            <a:avLst/>
          </a:prstGeom>
          <a:noFill/>
        </p:spPr>
        <p:txBody>
          <a:bodyPr wrap="square" rtlCol="0">
            <a:spAutoFit/>
          </a:bodyPr>
          <a:lstStyle/>
          <a:p>
            <a:pPr algn="just"/>
            <a:r>
              <a:rPr lang="en-US" sz="2400" b="1" dirty="0"/>
              <a:t>Election by a person under a disability </a:t>
            </a:r>
            <a:endParaRPr lang="en-US" sz="2400" b="1" dirty="0" smtClean="0"/>
          </a:p>
          <a:p>
            <a:pPr algn="just"/>
            <a:r>
              <a:rPr lang="en-US" sz="2400" dirty="0" smtClean="0"/>
              <a:t>In </a:t>
            </a:r>
            <a:r>
              <a:rPr lang="en-US" sz="2400" dirty="0"/>
              <a:t>the case of a minor who is under a duty to elect, the election is, under this paragraph, postponed until he attains majority or until the election is made by a lawful guardian or other competent </a:t>
            </a:r>
            <a:r>
              <a:rPr lang="en-US" sz="2400" dirty="0" smtClean="0"/>
              <a:t>authority.</a:t>
            </a:r>
          </a:p>
          <a:p>
            <a:pPr algn="just"/>
            <a:endParaRPr lang="en-US" sz="2400" dirty="0"/>
          </a:p>
          <a:p>
            <a:pPr algn="just"/>
            <a:r>
              <a:rPr lang="en-US" sz="2400" b="1" dirty="0"/>
              <a:t>Transferor's disability and election </a:t>
            </a:r>
            <a:endParaRPr lang="en-US" sz="2400" dirty="0"/>
          </a:p>
          <a:p>
            <a:pPr algn="just"/>
            <a:r>
              <a:rPr lang="en-US" sz="2400" dirty="0" smtClean="0"/>
              <a:t>The </a:t>
            </a:r>
            <a:r>
              <a:rPr lang="en-US" sz="2400" dirty="0"/>
              <a:t>basis of the rule is not the personal disability of the transferor but the general inability which precludes everyone from disposing of what does not belong to him. </a:t>
            </a:r>
            <a:endParaRPr lang="en-US" sz="2400" dirty="0" smtClean="0"/>
          </a:p>
          <a:p>
            <a:pPr algn="just"/>
            <a:endParaRPr lang="en-US" sz="2400" dirty="0"/>
          </a:p>
          <a:p>
            <a:r>
              <a:rPr lang="en-US" sz="2400" b="1" dirty="0"/>
              <a:t>Ratification –</a:t>
            </a:r>
            <a:endParaRPr lang="en-US" sz="2400" dirty="0"/>
          </a:p>
          <a:p>
            <a:r>
              <a:rPr lang="en-US" sz="2400" dirty="0"/>
              <a:t>Cases of ratification must be distinguished from cases of election. For ratification, properly speaking, refers to acts done on behalf of the </a:t>
            </a:r>
            <a:r>
              <a:rPr lang="en-US" sz="2400" dirty="0" err="1"/>
              <a:t>ratifier</a:t>
            </a:r>
            <a:r>
              <a:rPr lang="en-US" sz="2400" dirty="0"/>
              <a:t>. </a:t>
            </a:r>
          </a:p>
        </p:txBody>
      </p:sp>
    </p:spTree>
    <p:extLst>
      <p:ext uri="{BB962C8B-B14F-4D97-AF65-F5344CB8AC3E}">
        <p14:creationId xmlns:p14="http://schemas.microsoft.com/office/powerpoint/2010/main" val="3098767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9549" y="476517"/>
            <a:ext cx="9736428" cy="5632311"/>
          </a:xfrm>
          <a:prstGeom prst="rect">
            <a:avLst/>
          </a:prstGeom>
          <a:noFill/>
        </p:spPr>
        <p:txBody>
          <a:bodyPr wrap="square" rtlCol="0">
            <a:spAutoFit/>
          </a:bodyPr>
          <a:lstStyle/>
          <a:p>
            <a:pPr algn="just"/>
            <a:r>
              <a:rPr lang="en-US" sz="2400" dirty="0" smtClean="0"/>
              <a:t>Where </a:t>
            </a:r>
            <a:r>
              <a:rPr lang="en-US" sz="2400" dirty="0"/>
              <a:t>a person professes to transfer property which he has no right to transfer, and as part of the same transaction confers any benefit on the owner of the property, such owner must elect either to confirm such transfer or to dissent from it: and in the latter case he shall relinquish the benefit so conferred, and the benefit so relinquished shall revert to the transferor or his representative as if it had not been disposed of, </a:t>
            </a:r>
            <a:r>
              <a:rPr lang="en-US" sz="2400" dirty="0" smtClean="0"/>
              <a:t> </a:t>
            </a:r>
          </a:p>
          <a:p>
            <a:pPr algn="just"/>
            <a:r>
              <a:rPr lang="en-US" sz="2400" dirty="0" smtClean="0"/>
              <a:t>subject nevertheless, </a:t>
            </a:r>
          </a:p>
          <a:p>
            <a:pPr algn="just"/>
            <a:r>
              <a:rPr lang="en-US" sz="2400" dirty="0" smtClean="0"/>
              <a:t>where </a:t>
            </a:r>
            <a:r>
              <a:rPr lang="en-US" sz="2400" dirty="0"/>
              <a:t>the transfer is gratuitous, and the transferor has, before the election, died or otherwise become incapable of making a fresh transfer, </a:t>
            </a:r>
          </a:p>
          <a:p>
            <a:pPr algn="just"/>
            <a:r>
              <a:rPr lang="en-US" sz="2400" dirty="0"/>
              <a:t>and in all cases where the transfer is for consideration, </a:t>
            </a:r>
          </a:p>
          <a:p>
            <a:pPr algn="just"/>
            <a:r>
              <a:rPr lang="en-US" sz="2400" dirty="0"/>
              <a:t>to the charge of making good to the disappointed transferee the amount or value of the property attempted to be transferred to him. </a:t>
            </a:r>
          </a:p>
        </p:txBody>
      </p:sp>
    </p:spTree>
    <p:extLst>
      <p:ext uri="{BB962C8B-B14F-4D97-AF65-F5344CB8AC3E}">
        <p14:creationId xmlns:p14="http://schemas.microsoft.com/office/powerpoint/2010/main" val="4043092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7882" y="940156"/>
            <a:ext cx="9787943" cy="4893647"/>
          </a:xfrm>
          <a:prstGeom prst="rect">
            <a:avLst/>
          </a:prstGeom>
          <a:noFill/>
        </p:spPr>
        <p:txBody>
          <a:bodyPr wrap="square" rtlCol="0">
            <a:spAutoFit/>
          </a:bodyPr>
          <a:lstStyle/>
          <a:p>
            <a:pPr algn="just"/>
            <a:r>
              <a:rPr lang="en-US" sz="2400" dirty="0" smtClean="0"/>
              <a:t>The </a:t>
            </a:r>
            <a:r>
              <a:rPr lang="en-US" sz="2400" dirty="0"/>
              <a:t>farm of </a:t>
            </a:r>
            <a:r>
              <a:rPr lang="en-US" sz="2400" dirty="0" err="1"/>
              <a:t>Sultanpur</a:t>
            </a:r>
            <a:r>
              <a:rPr lang="en-US" sz="2400" dirty="0"/>
              <a:t> is the property of C and worth </a:t>
            </a:r>
            <a:r>
              <a:rPr lang="en-US" sz="2400" dirty="0" err="1"/>
              <a:t>Rs</a:t>
            </a:r>
            <a:r>
              <a:rPr lang="en-US" sz="2400" dirty="0"/>
              <a:t>. 800. A by an instrument of gift professes to transfer it to B. giving by the same instrument </a:t>
            </a:r>
            <a:r>
              <a:rPr lang="en-US" sz="2400" dirty="0" err="1"/>
              <a:t>Rs</a:t>
            </a:r>
            <a:r>
              <a:rPr lang="en-US" sz="2400" dirty="0"/>
              <a:t>. 1000 to C. C elects to retain the farm. He forfeits the gift of </a:t>
            </a:r>
            <a:r>
              <a:rPr lang="en-US" sz="2400" dirty="0" err="1"/>
              <a:t>Rs</a:t>
            </a:r>
            <a:r>
              <a:rPr lang="en-US" sz="2400" dirty="0"/>
              <a:t>. 1,000. In the same case. A dies before the election. His representative must out of the </a:t>
            </a:r>
            <a:r>
              <a:rPr lang="en-US" sz="2400" dirty="0" err="1"/>
              <a:t>Rs</a:t>
            </a:r>
            <a:r>
              <a:rPr lang="en-US" sz="2400" dirty="0"/>
              <a:t>. 1,000 pay </a:t>
            </a:r>
            <a:r>
              <a:rPr lang="en-US" sz="2400" dirty="0" err="1"/>
              <a:t>Rs</a:t>
            </a:r>
            <a:r>
              <a:rPr lang="en-US" sz="2400" dirty="0"/>
              <a:t>. 800 to B. </a:t>
            </a:r>
          </a:p>
          <a:p>
            <a:pPr algn="just"/>
            <a:r>
              <a:rPr lang="en-US" sz="2400" dirty="0"/>
              <a:t>The rule in the first paragraph of this section applies whether the transferor does or does not believe that which he professes to transfer to be this own. </a:t>
            </a:r>
          </a:p>
          <a:p>
            <a:pPr algn="just"/>
            <a:r>
              <a:rPr lang="en-US" sz="2400" dirty="0"/>
              <a:t>A person taking no benefit directly under a transaction, but deriving a benefit under it indirectly, need not elect. </a:t>
            </a:r>
          </a:p>
          <a:p>
            <a:pPr algn="just"/>
            <a:r>
              <a:rPr lang="en-US" sz="2400" dirty="0"/>
              <a:t>A person who in his one capacity takes a benefit under the transaction may in another dissent therefrom.</a:t>
            </a:r>
          </a:p>
        </p:txBody>
      </p:sp>
    </p:spTree>
    <p:extLst>
      <p:ext uri="{BB962C8B-B14F-4D97-AF65-F5344CB8AC3E}">
        <p14:creationId xmlns:p14="http://schemas.microsoft.com/office/powerpoint/2010/main" val="3843774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6213" y="1068945"/>
            <a:ext cx="9916733" cy="4524315"/>
          </a:xfrm>
          <a:prstGeom prst="rect">
            <a:avLst/>
          </a:prstGeom>
          <a:noFill/>
        </p:spPr>
        <p:txBody>
          <a:bodyPr wrap="square" rtlCol="0">
            <a:spAutoFit/>
          </a:bodyPr>
          <a:lstStyle/>
          <a:p>
            <a:pPr algn="just"/>
            <a:r>
              <a:rPr lang="en-US" sz="2400" b="1" dirty="0"/>
              <a:t>Exception to the last preceding four rules-</a:t>
            </a:r>
            <a:r>
              <a:rPr lang="en-US" sz="2400" dirty="0"/>
              <a:t> Where a particular benefit is expressed to be conferred on the owner of the property which the transferor professes to transfer, and such benefit is expressed to be in lieu of that property, if such owner claims the property, he must relinquish the particular benefit, but he is not bound to relinquish any other benefit conferred upon him by the same transaction. </a:t>
            </a:r>
          </a:p>
          <a:p>
            <a:pPr algn="just"/>
            <a:r>
              <a:rPr lang="en-US" sz="2400" dirty="0"/>
              <a:t>Acceptance of the benefit by the person on whom it is conferred constitutes an election by him to confirm the transfer, if he is aware of his duty to elect and of those circumstances which would influence the judgment of a reasonable man in making an election, or if he waives enquiry into the circumstances. </a:t>
            </a:r>
          </a:p>
        </p:txBody>
      </p:sp>
    </p:spTree>
    <p:extLst>
      <p:ext uri="{BB962C8B-B14F-4D97-AF65-F5344CB8AC3E}">
        <p14:creationId xmlns:p14="http://schemas.microsoft.com/office/powerpoint/2010/main" val="1526757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66671" y="1558343"/>
            <a:ext cx="9530366" cy="3570208"/>
          </a:xfrm>
          <a:prstGeom prst="rect">
            <a:avLst/>
          </a:prstGeom>
          <a:noFill/>
        </p:spPr>
        <p:txBody>
          <a:bodyPr wrap="square" rtlCol="0">
            <a:spAutoFit/>
          </a:bodyPr>
          <a:lstStyle/>
          <a:p>
            <a:pPr algn="just"/>
            <a:r>
              <a:rPr lang="en-US" sz="2600" dirty="0"/>
              <a:t>Such knowledge or waiver shall, in the absence of evidence to the contrary, be presumed, if the person on whom the benefit has been conferred has enjoyed it for two years without doing any act to express dissent. </a:t>
            </a:r>
          </a:p>
          <a:p>
            <a:pPr algn="just"/>
            <a:r>
              <a:rPr lang="en-US" sz="2600" dirty="0"/>
              <a:t>Such knowledge or waiver may be inferred from any act of his which renders it impossible to place the persons interested in the property professed to be transferred in the same condition as if such act had not been done.</a:t>
            </a:r>
          </a:p>
          <a:p>
            <a:endParaRPr lang="en-US" dirty="0"/>
          </a:p>
        </p:txBody>
      </p:sp>
    </p:spTree>
    <p:extLst>
      <p:ext uri="{BB962C8B-B14F-4D97-AF65-F5344CB8AC3E}">
        <p14:creationId xmlns:p14="http://schemas.microsoft.com/office/powerpoint/2010/main" val="2050264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633440" y="594049"/>
            <a:ext cx="9636927" cy="5504921"/>
            <a:chOff x="413021" y="268940"/>
            <a:chExt cx="9761348" cy="4908407"/>
          </a:xfrm>
        </p:grpSpPr>
        <p:sp>
          <p:nvSpPr>
            <p:cNvPr id="6" name="TextBox 5"/>
            <p:cNvSpPr txBox="1"/>
            <p:nvPr/>
          </p:nvSpPr>
          <p:spPr>
            <a:xfrm>
              <a:off x="4213411" y="268940"/>
              <a:ext cx="2366682" cy="905606"/>
            </a:xfrm>
            <a:prstGeom prst="rect">
              <a:avLst/>
            </a:prstGeom>
            <a:noFill/>
          </p:spPr>
          <p:txBody>
            <a:bodyPr wrap="square" rtlCol="0">
              <a:spAutoFit/>
            </a:bodyPr>
            <a:lstStyle/>
            <a:p>
              <a:pPr algn="ctr"/>
              <a:r>
                <a:rPr lang="en-US" sz="3000" b="1" dirty="0" smtClean="0"/>
                <a:t>X </a:t>
              </a:r>
            </a:p>
            <a:p>
              <a:pPr algn="ctr"/>
              <a:r>
                <a:rPr lang="en-US" sz="3000" b="1" dirty="0" smtClean="0"/>
                <a:t>Property</a:t>
              </a:r>
              <a:endParaRPr lang="en-US" sz="3000" b="1" dirty="0"/>
            </a:p>
          </p:txBody>
        </p:sp>
        <p:sp>
          <p:nvSpPr>
            <p:cNvPr id="10" name="TextBox 9"/>
            <p:cNvSpPr txBox="1"/>
            <p:nvPr/>
          </p:nvSpPr>
          <p:spPr>
            <a:xfrm>
              <a:off x="413021" y="2382619"/>
              <a:ext cx="2913530" cy="1323439"/>
            </a:xfrm>
            <a:prstGeom prst="rect">
              <a:avLst/>
            </a:prstGeom>
            <a:noFill/>
          </p:spPr>
          <p:txBody>
            <a:bodyPr wrap="square" rtlCol="0">
              <a:spAutoFit/>
            </a:bodyPr>
            <a:lstStyle/>
            <a:p>
              <a:pPr algn="ctr"/>
              <a:r>
                <a:rPr lang="en-US" sz="3000" b="1" dirty="0" smtClean="0"/>
                <a:t>A</a:t>
              </a:r>
            </a:p>
            <a:p>
              <a:pPr algn="ctr"/>
              <a:r>
                <a:rPr lang="en-US" sz="3000" b="1" dirty="0" smtClean="0"/>
                <a:t>Transferor</a:t>
              </a:r>
              <a:endParaRPr lang="en-US" sz="3000" b="1" dirty="0"/>
            </a:p>
          </p:txBody>
        </p:sp>
        <p:sp>
          <p:nvSpPr>
            <p:cNvPr id="11" name="TextBox 10"/>
            <p:cNvSpPr txBox="1"/>
            <p:nvPr/>
          </p:nvSpPr>
          <p:spPr>
            <a:xfrm>
              <a:off x="7260839" y="2382618"/>
              <a:ext cx="2913530" cy="1323439"/>
            </a:xfrm>
            <a:prstGeom prst="rect">
              <a:avLst/>
            </a:prstGeom>
            <a:noFill/>
          </p:spPr>
          <p:txBody>
            <a:bodyPr wrap="square" rtlCol="0">
              <a:spAutoFit/>
            </a:bodyPr>
            <a:lstStyle/>
            <a:p>
              <a:pPr algn="ctr"/>
              <a:r>
                <a:rPr lang="en-US" sz="3000" b="1" dirty="0" smtClean="0"/>
                <a:t>C</a:t>
              </a:r>
            </a:p>
            <a:p>
              <a:pPr algn="ctr"/>
              <a:r>
                <a:rPr lang="en-US" sz="3000" b="1" dirty="0" smtClean="0"/>
                <a:t>Transferee</a:t>
              </a:r>
              <a:endParaRPr lang="en-US" sz="3000" b="1" dirty="0"/>
            </a:p>
          </p:txBody>
        </p:sp>
        <p:sp>
          <p:nvSpPr>
            <p:cNvPr id="12" name="TextBox 11"/>
            <p:cNvSpPr txBox="1"/>
            <p:nvPr/>
          </p:nvSpPr>
          <p:spPr>
            <a:xfrm>
              <a:off x="4069975" y="3238355"/>
              <a:ext cx="2913530" cy="1938992"/>
            </a:xfrm>
            <a:prstGeom prst="rect">
              <a:avLst/>
            </a:prstGeom>
            <a:noFill/>
          </p:spPr>
          <p:txBody>
            <a:bodyPr wrap="square" rtlCol="0">
              <a:spAutoFit/>
            </a:bodyPr>
            <a:lstStyle/>
            <a:p>
              <a:pPr algn="ctr"/>
              <a:r>
                <a:rPr lang="en-US" sz="3000" b="1" dirty="0" smtClean="0"/>
                <a:t>B</a:t>
              </a:r>
            </a:p>
            <a:p>
              <a:pPr algn="ctr"/>
              <a:r>
                <a:rPr lang="en-US" sz="3000" b="1" dirty="0" smtClean="0"/>
                <a:t>Owner of Property</a:t>
              </a:r>
              <a:endParaRPr lang="en-US" sz="3000" b="1" dirty="0"/>
            </a:p>
          </p:txBody>
        </p:sp>
        <p:grpSp>
          <p:nvGrpSpPr>
            <p:cNvPr id="35" name="Group 34"/>
            <p:cNvGrpSpPr/>
            <p:nvPr/>
          </p:nvGrpSpPr>
          <p:grpSpPr>
            <a:xfrm>
              <a:off x="2575775" y="1763872"/>
              <a:ext cx="5357611" cy="1457110"/>
              <a:chOff x="2575775" y="1763872"/>
              <a:chExt cx="5357611" cy="1457110"/>
            </a:xfrm>
          </p:grpSpPr>
          <p:sp>
            <p:nvSpPr>
              <p:cNvPr id="17" name="Arc 16"/>
              <p:cNvSpPr/>
              <p:nvPr/>
            </p:nvSpPr>
            <p:spPr>
              <a:xfrm>
                <a:off x="2575775" y="1763872"/>
                <a:ext cx="5357611" cy="1365694"/>
              </a:xfrm>
              <a:prstGeom prst="arc">
                <a:avLst>
                  <a:gd name="adj1" fmla="val 6406540"/>
                  <a:gd name="adj2" fmla="val 0"/>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E0E0E0"/>
                  </a:solidFill>
                </a:endParaRPr>
              </a:p>
            </p:txBody>
          </p:sp>
          <p:cxnSp>
            <p:nvCxnSpPr>
              <p:cNvPr id="19" name="Straight Arrow Connector 18"/>
              <p:cNvCxnSpPr/>
              <p:nvPr/>
            </p:nvCxnSpPr>
            <p:spPr>
              <a:xfrm>
                <a:off x="7933386" y="2574259"/>
                <a:ext cx="0" cy="40152"/>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875172" y="1902414"/>
                <a:ext cx="108334" cy="16537"/>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988155" y="1802509"/>
                <a:ext cx="248993" cy="7199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045854" y="2009104"/>
                <a:ext cx="96591" cy="6932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5031351" y="3116687"/>
                <a:ext cx="94441" cy="706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419350" y="2967067"/>
                <a:ext cx="23097" cy="795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396752" y="1763872"/>
                <a:ext cx="0" cy="135281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389815" y="3044338"/>
                <a:ext cx="6435" cy="17664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38" name="Text Box 1"/>
          <p:cNvSpPr txBox="1">
            <a:spLocks noChangeArrowheads="1"/>
          </p:cNvSpPr>
          <p:nvPr/>
        </p:nvSpPr>
        <p:spPr bwMode="auto">
          <a:xfrm>
            <a:off x="3669461" y="3086456"/>
            <a:ext cx="1170744" cy="4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rot="0" vert="horz" wrap="square" lIns="91440" tIns="45720" rIns="91440" bIns="45720" anchor="t" anchorCtr="0" upright="1">
            <a:spAutoFit/>
          </a:bodyPr>
          <a:lstStyle/>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Mangal" panose="02040503050203030202" pitchFamily="18" charset="0"/>
              </a:rPr>
              <a:t>Benefit</a:t>
            </a:r>
          </a:p>
        </p:txBody>
      </p:sp>
    </p:spTree>
    <p:extLst>
      <p:ext uri="{BB962C8B-B14F-4D97-AF65-F5344CB8AC3E}">
        <p14:creationId xmlns:p14="http://schemas.microsoft.com/office/powerpoint/2010/main" val="3550355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9243" y="333137"/>
            <a:ext cx="9478853" cy="6524863"/>
          </a:xfrm>
          <a:prstGeom prst="rect">
            <a:avLst/>
          </a:prstGeom>
          <a:noFill/>
        </p:spPr>
        <p:txBody>
          <a:bodyPr wrap="square" rtlCol="0">
            <a:spAutoFit/>
          </a:bodyPr>
          <a:lstStyle/>
          <a:p>
            <a:pPr algn="just"/>
            <a:r>
              <a:rPr lang="en-US" sz="2200" dirty="0"/>
              <a:t>A who is transfer professes to transfer property to C transferee and as part of same transaction confers benefit to owner of property.</a:t>
            </a:r>
          </a:p>
          <a:p>
            <a:pPr algn="just"/>
            <a:r>
              <a:rPr lang="en-US" sz="2200" dirty="0"/>
              <a:t>Now B owner of property has choice i.e. either to transfer property to C and avail the benefit</a:t>
            </a:r>
          </a:p>
          <a:p>
            <a:pPr algn="just"/>
            <a:r>
              <a:rPr lang="en-US" sz="2200" dirty="0"/>
              <a:t>Or</a:t>
            </a:r>
          </a:p>
          <a:p>
            <a:pPr algn="just"/>
            <a:r>
              <a:rPr lang="en-US" sz="2200" dirty="0"/>
              <a:t>Retain the property and reject the benefit;</a:t>
            </a:r>
          </a:p>
          <a:p>
            <a:pPr algn="just"/>
            <a:r>
              <a:rPr lang="en-US" sz="2200" dirty="0"/>
              <a:t>Therefore B has to elect one out of two choices available before him. </a:t>
            </a:r>
          </a:p>
          <a:p>
            <a:pPr algn="just"/>
            <a:r>
              <a:rPr lang="en-US" sz="2200" dirty="0"/>
              <a:t>- If B accept the benefit then the property will be transferred to C</a:t>
            </a:r>
          </a:p>
          <a:p>
            <a:pPr algn="just"/>
            <a:r>
              <a:rPr lang="en-US" sz="2200" dirty="0"/>
              <a:t>- If B enjoy the benefits for a period of two years then also it will be presumed that B has given the consent to transfer the property.</a:t>
            </a:r>
          </a:p>
          <a:p>
            <a:pPr algn="just"/>
            <a:r>
              <a:rPr lang="en-US" sz="2200" dirty="0"/>
              <a:t>- If B does not elect his option with one year of the transfer of property then A or his representative would require to elect his choice. Even after the reasonable time, if B does not still elect then if will be assumed that B have elected the validation of property transfer as his choice.     </a:t>
            </a:r>
          </a:p>
          <a:p>
            <a:pPr algn="just"/>
            <a:r>
              <a:rPr lang="en-US" sz="2200" dirty="0"/>
              <a:t>- If the Status Quo of property being rendered impossible to be restored after it being used by B then also it means ‘Yes’ to the proposal of A</a:t>
            </a:r>
            <a:r>
              <a:rPr lang="en-US" sz="2200" dirty="0" smtClean="0"/>
              <a:t>.</a:t>
            </a:r>
            <a:endParaRPr lang="en-US" sz="2200" dirty="0"/>
          </a:p>
        </p:txBody>
      </p:sp>
    </p:spTree>
    <p:extLst>
      <p:ext uri="{BB962C8B-B14F-4D97-AF65-F5344CB8AC3E}">
        <p14:creationId xmlns:p14="http://schemas.microsoft.com/office/powerpoint/2010/main" val="497504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3639" y="540911"/>
            <a:ext cx="9581882" cy="5478423"/>
          </a:xfrm>
          <a:prstGeom prst="rect">
            <a:avLst/>
          </a:prstGeom>
          <a:noFill/>
        </p:spPr>
        <p:txBody>
          <a:bodyPr wrap="square" rtlCol="0">
            <a:spAutoFit/>
          </a:bodyPr>
          <a:lstStyle/>
          <a:p>
            <a:pPr algn="just"/>
            <a:r>
              <a:rPr lang="en-US" sz="2500" dirty="0"/>
              <a:t>The doctrine is based upon three broad principles. </a:t>
            </a:r>
          </a:p>
          <a:p>
            <a:pPr algn="just"/>
            <a:r>
              <a:rPr lang="en-US" sz="2500" dirty="0"/>
              <a:t>- The first is that every man who effects by a legal instrument to dispose of property must be taken to intend all that he has expressed and that such intention must be given effect to. </a:t>
            </a:r>
          </a:p>
          <a:p>
            <a:pPr algn="just"/>
            <a:r>
              <a:rPr lang="en-US" sz="2500" dirty="0"/>
              <a:t>- The second is enunciated by the </a:t>
            </a:r>
            <a:r>
              <a:rPr lang="en-US" sz="2500" b="1" i="1" dirty="0"/>
              <a:t>maxim </a:t>
            </a:r>
            <a:r>
              <a:rPr lang="en-US" sz="2500" b="1" i="1" dirty="0" err="1"/>
              <a:t>allegans</a:t>
            </a:r>
            <a:r>
              <a:rPr lang="en-US" sz="2500" b="1" i="1" dirty="0"/>
              <a:t> </a:t>
            </a:r>
            <a:r>
              <a:rPr lang="en-US" sz="2500" b="1" i="1" dirty="0" err="1"/>
              <a:t>contraria</a:t>
            </a:r>
            <a:r>
              <a:rPr lang="en-US" sz="2500" b="1" i="1" dirty="0"/>
              <a:t> non </a:t>
            </a:r>
            <a:r>
              <a:rPr lang="en-US" sz="2500" b="1" i="1" dirty="0" err="1"/>
              <a:t>est</a:t>
            </a:r>
            <a:r>
              <a:rPr lang="en-US" sz="2500" b="1" i="1" dirty="0"/>
              <a:t> </a:t>
            </a:r>
            <a:r>
              <a:rPr lang="en-US" sz="2500" b="1" i="1" dirty="0" err="1"/>
              <a:t>audiendus</a:t>
            </a:r>
            <a:r>
              <a:rPr lang="en-US" sz="2500" i="1" dirty="0"/>
              <a:t>,</a:t>
            </a:r>
            <a:r>
              <a:rPr lang="en-US" sz="2500" dirty="0"/>
              <a:t> which expresses, in technical language, the trite saying of Lord Kenyon, that a man shall not be permitted to "blow hot and cold" with reference to the same transaction, or insist at different times, on the truth of each of two conflicting allegations, according to the promptings of his private interest. </a:t>
            </a:r>
          </a:p>
          <a:p>
            <a:pPr algn="just"/>
            <a:r>
              <a:rPr lang="en-US" sz="2500" dirty="0"/>
              <a:t>-The third is enunciated by the </a:t>
            </a:r>
            <a:r>
              <a:rPr lang="en-US" sz="2500" b="1" i="1" dirty="0"/>
              <a:t>maxim qui </a:t>
            </a:r>
            <a:r>
              <a:rPr lang="en-US" sz="2500" b="1" i="1" dirty="0" err="1"/>
              <a:t>sentit</a:t>
            </a:r>
            <a:r>
              <a:rPr lang="en-US" sz="2500" b="1" i="1" dirty="0"/>
              <a:t> </a:t>
            </a:r>
            <a:r>
              <a:rPr lang="en-US" sz="2500" b="1" i="1" dirty="0" err="1"/>
              <a:t>commodum</a:t>
            </a:r>
            <a:r>
              <a:rPr lang="en-US" sz="2500" b="1" i="1" dirty="0"/>
              <a:t> </a:t>
            </a:r>
            <a:r>
              <a:rPr lang="en-US" sz="2500" b="1" i="1" dirty="0" err="1"/>
              <a:t>sentire</a:t>
            </a:r>
            <a:r>
              <a:rPr lang="en-US" sz="2500" b="1" i="1" dirty="0"/>
              <a:t> </a:t>
            </a:r>
            <a:r>
              <a:rPr lang="en-US" sz="2500" b="1" i="1" dirty="0" err="1"/>
              <a:t>debet</a:t>
            </a:r>
            <a:r>
              <a:rPr lang="en-US" sz="2500" b="1" i="1" dirty="0"/>
              <a:t> et onus</a:t>
            </a:r>
            <a:r>
              <a:rPr lang="en-US" sz="2500" dirty="0"/>
              <a:t> he who derives the advantage ought to sustain the burden. </a:t>
            </a:r>
          </a:p>
        </p:txBody>
      </p:sp>
    </p:spTree>
    <p:extLst>
      <p:ext uri="{BB962C8B-B14F-4D97-AF65-F5344CB8AC3E}">
        <p14:creationId xmlns:p14="http://schemas.microsoft.com/office/powerpoint/2010/main" val="1435422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2125" y="1017429"/>
            <a:ext cx="9736428" cy="4524315"/>
          </a:xfrm>
          <a:prstGeom prst="rect">
            <a:avLst/>
          </a:prstGeom>
          <a:noFill/>
        </p:spPr>
        <p:txBody>
          <a:bodyPr wrap="square" rtlCol="0">
            <a:spAutoFit/>
          </a:bodyPr>
          <a:lstStyle/>
          <a:p>
            <a:pPr algn="just"/>
            <a:r>
              <a:rPr lang="en-US" sz="2400" dirty="0"/>
              <a:t>The doctrine of election applies to all kinds of property and all interests in property. It applies to all persons claiming property in any character. In applying the doctrine no distinction is made between a personal estate and a real estate, between a specific legatee and residuary legatee, or between legatees and the next of kin of the intestate. </a:t>
            </a:r>
          </a:p>
          <a:p>
            <a:pPr algn="just"/>
            <a:r>
              <a:rPr lang="en-US" sz="2400" dirty="0"/>
              <a:t>In order that the section may </a:t>
            </a:r>
            <a:r>
              <a:rPr lang="en-US" sz="2400" dirty="0" smtClean="0"/>
              <a:t>apply. it </a:t>
            </a:r>
            <a:r>
              <a:rPr lang="en-US" sz="2400" dirty="0"/>
              <a:t>is essential that- </a:t>
            </a:r>
          </a:p>
          <a:p>
            <a:pPr algn="just"/>
            <a:r>
              <a:rPr lang="en-US" sz="2400" dirty="0"/>
              <a:t>(</a:t>
            </a:r>
            <a:r>
              <a:rPr lang="en-US" sz="2400" dirty="0" smtClean="0"/>
              <a:t>1)	there </a:t>
            </a:r>
            <a:r>
              <a:rPr lang="en-US" sz="2400" dirty="0"/>
              <a:t>should be property not belonging to the transferor, i.e., </a:t>
            </a:r>
            <a:r>
              <a:rPr lang="en-US" sz="2400" dirty="0" smtClean="0"/>
              <a:t>	property </a:t>
            </a:r>
            <a:r>
              <a:rPr lang="en-US" sz="2400" dirty="0"/>
              <a:t>to which he has no right to </a:t>
            </a:r>
            <a:r>
              <a:rPr lang="en-US" sz="2400" dirty="0" smtClean="0"/>
              <a:t>transfer,</a:t>
            </a:r>
            <a:endParaRPr lang="en-US" sz="2400" dirty="0"/>
          </a:p>
          <a:p>
            <a:pPr algn="just"/>
            <a:r>
              <a:rPr lang="en-US" sz="2400" dirty="0"/>
              <a:t>(2) </a:t>
            </a:r>
            <a:r>
              <a:rPr lang="en-US" sz="2400" dirty="0" smtClean="0"/>
              <a:t>the </a:t>
            </a:r>
            <a:r>
              <a:rPr lang="en-US" sz="2400" dirty="0"/>
              <a:t>transferor must profess to transfer, such </a:t>
            </a:r>
            <a:r>
              <a:rPr lang="en-US" sz="2400" dirty="0" smtClean="0"/>
              <a:t>property </a:t>
            </a:r>
            <a:r>
              <a:rPr lang="en-US" sz="2400" dirty="0"/>
              <a:t>and </a:t>
            </a:r>
          </a:p>
          <a:p>
            <a:pPr algn="just"/>
            <a:r>
              <a:rPr lang="en-US" sz="2400" dirty="0"/>
              <a:t>(3) </a:t>
            </a:r>
            <a:r>
              <a:rPr lang="en-US" sz="2400" dirty="0" smtClean="0"/>
              <a:t>as </a:t>
            </a:r>
            <a:r>
              <a:rPr lang="en-US" sz="2400" dirty="0"/>
              <a:t>part of the same transaction of transfer, the transferor must </a:t>
            </a:r>
            <a:r>
              <a:rPr lang="en-US" sz="2400" dirty="0" smtClean="0"/>
              <a:t>	confer </a:t>
            </a:r>
            <a:r>
              <a:rPr lang="en-US" sz="2400" dirty="0"/>
              <a:t>some benefit on the owner of such </a:t>
            </a:r>
            <a:r>
              <a:rPr lang="en-US" sz="2400" dirty="0" smtClean="0"/>
              <a:t>property.</a:t>
            </a:r>
            <a:endParaRPr lang="en-US" sz="2400" dirty="0"/>
          </a:p>
        </p:txBody>
      </p:sp>
    </p:spTree>
    <p:extLst>
      <p:ext uri="{BB962C8B-B14F-4D97-AF65-F5344CB8AC3E}">
        <p14:creationId xmlns:p14="http://schemas.microsoft.com/office/powerpoint/2010/main" val="17035821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212</TotalTime>
  <Words>1723</Words>
  <Application>Microsoft Office PowerPoint</Application>
  <PresentationFormat>Widescreen</PresentationFormat>
  <Paragraphs>87</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Mangal</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NV</dc:creator>
  <cp:lastModifiedBy>NV</cp:lastModifiedBy>
  <cp:revision>27</cp:revision>
  <dcterms:created xsi:type="dcterms:W3CDTF">2018-08-29T11:16:14Z</dcterms:created>
  <dcterms:modified xsi:type="dcterms:W3CDTF">2018-08-31T06:42:21Z</dcterms:modified>
</cp:coreProperties>
</file>