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handoutMasterIdLst>
    <p:handoutMasterId r:id="rId28"/>
  </p:handoutMasterIdLst>
  <p:sldIdLst>
    <p:sldId id="256" r:id="rId2"/>
    <p:sldId id="276" r:id="rId3"/>
    <p:sldId id="258" r:id="rId4"/>
    <p:sldId id="259" r:id="rId5"/>
    <p:sldId id="260" r:id="rId6"/>
    <p:sldId id="261" r:id="rId7"/>
    <p:sldId id="262" r:id="rId8"/>
    <p:sldId id="263" r:id="rId9"/>
    <p:sldId id="264" r:id="rId10"/>
    <p:sldId id="265" r:id="rId11"/>
    <p:sldId id="287" r:id="rId12"/>
    <p:sldId id="278" r:id="rId13"/>
    <p:sldId id="279" r:id="rId14"/>
    <p:sldId id="280" r:id="rId15"/>
    <p:sldId id="281" r:id="rId16"/>
    <p:sldId id="285" r:id="rId17"/>
    <p:sldId id="282" r:id="rId18"/>
    <p:sldId id="284" r:id="rId19"/>
    <p:sldId id="283" r:id="rId20"/>
    <p:sldId id="266" r:id="rId21"/>
    <p:sldId id="267" r:id="rId22"/>
    <p:sldId id="269" r:id="rId23"/>
    <p:sldId id="270" r:id="rId24"/>
    <p:sldId id="271" r:id="rId25"/>
    <p:sldId id="272" r:id="rId26"/>
    <p:sldId id="286" r:id="rId27"/>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5DA338E-E588-49BF-ABF4-0E7911038B29}" type="datetimeFigureOut">
              <a:rPr lang="en-US" smtClean="0"/>
              <a:t>17-01-2018</a:t>
            </a:fld>
            <a:endParaRPr lang="en-US"/>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4ED6B88-A902-4BE7-BAB6-4CCF1ADAA733}" type="slidenum">
              <a:rPr lang="en-US" smtClean="0"/>
              <a:t>‹#›</a:t>
            </a:fld>
            <a:endParaRPr lang="en-US"/>
          </a:p>
        </p:txBody>
      </p:sp>
    </p:spTree>
    <p:extLst>
      <p:ext uri="{BB962C8B-B14F-4D97-AF65-F5344CB8AC3E}">
        <p14:creationId xmlns:p14="http://schemas.microsoft.com/office/powerpoint/2010/main" val="18323444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17-01-2018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7319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17-01-2018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2804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17-01-2018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5228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17-01-2018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93261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17-01-2018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8692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17-01-2018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0952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17-01-2018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2800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17-01-2018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81870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17-01-2018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92991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17-01-2018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5789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17-01-2018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4908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17-01-2018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844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17-01-2018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61880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17-01-2018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600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17-01-2018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3931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17-01-2018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060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17-01-2018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0411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17-01-2018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69978155"/>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alarbi_gujarat@yahoo.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alarbi.alhindi@gmail.com" TargetMode="External"/><Relationship Id="rId2" Type="http://schemas.openxmlformats.org/officeDocument/2006/relationships/hyperlink" Target="mailto:alarbi_gujarat@yahoo.com" TargetMode="External"/><Relationship Id="rId1" Type="http://schemas.openxmlformats.org/officeDocument/2006/relationships/slideLayout" Target="../slideLayouts/slideLayout2.xml"/><Relationship Id="rId4" Type="http://schemas.openxmlformats.org/officeDocument/2006/relationships/hyperlink" Target="mailto:al_arbi_delhi@yahoo.com"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mailto:Kharak_telco@yahoo.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kharak_telco@yahoo.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078" y="2385979"/>
            <a:ext cx="8144134" cy="1373070"/>
          </a:xfrm>
        </p:spPr>
        <p:txBody>
          <a:bodyPr/>
          <a:lstStyle/>
          <a:p>
            <a:r>
              <a:rPr lang="en-US" dirty="0" smtClean="0"/>
              <a:t/>
            </a:r>
            <a:br>
              <a:rPr lang="en-US" dirty="0" smtClean="0"/>
            </a:br>
            <a:r>
              <a:rPr lang="en-US" dirty="0" smtClean="0">
                <a:latin typeface="Calibri" panose="020F0502020204030204" pitchFamily="34" charset="0"/>
                <a:cs typeface="Calibri" panose="020F0502020204030204" pitchFamily="34" charset="0"/>
              </a:rPr>
              <a:t>CYBER LAW IN INDIA</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2029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307" y="2137894"/>
            <a:ext cx="9852338" cy="4513030"/>
          </a:xfrm>
          <a:prstGeom prst="rect">
            <a:avLst/>
          </a:prstGeom>
        </p:spPr>
        <p:txBody>
          <a:bodyPr wrap="square">
            <a:spAutoFit/>
          </a:bodyPr>
          <a:lstStyle/>
          <a:p>
            <a:pPr marL="285750" indent="-285750" algn="just">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Cyber terrorism in one distinct kind of crime in this category.</a:t>
            </a:r>
          </a:p>
          <a:p>
            <a:pPr marL="285750" indent="-285750" algn="just">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The medium of Cyberspace in used by individuals and groups to threaten the international governments as also to terrorize the citizens of a country. </a:t>
            </a:r>
          </a:p>
          <a:p>
            <a:pPr marL="285750" indent="-285750" algn="just">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This crime manifests itself into terrorism when an individual “cracks” into a government or military maintained website. </a:t>
            </a:r>
            <a:endParaRPr lang="en-US" sz="32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605307" y="929334"/>
            <a:ext cx="7128875" cy="721736"/>
          </a:xfrm>
          <a:prstGeom prst="rect">
            <a:avLst/>
          </a:prstGeom>
        </p:spPr>
        <p:txBody>
          <a:bodyPr wrap="none">
            <a:spAutoFit/>
          </a:bodyPr>
          <a:lstStyle/>
          <a:p>
            <a:pPr>
              <a:lnSpc>
                <a:spcPct val="107000"/>
              </a:lnSpc>
              <a:spcAft>
                <a:spcPts val="800"/>
              </a:spcAft>
            </a:pPr>
            <a:r>
              <a:rPr lang="en-US" sz="4000" dirty="0">
                <a:latin typeface="Calibri" panose="020F0502020204030204" pitchFamily="34" charset="0"/>
                <a:ea typeface="Calibri" panose="020F0502020204030204" pitchFamily="34" charset="0"/>
                <a:cs typeface="Mangal" panose="02040503050203030202" pitchFamily="18" charset="0"/>
              </a:rPr>
              <a:t>Cyber </a:t>
            </a:r>
            <a:r>
              <a:rPr lang="en-US" sz="4000" dirty="0" smtClean="0">
                <a:latin typeface="Calibri" panose="020F0502020204030204" pitchFamily="34" charset="0"/>
                <a:ea typeface="Calibri" panose="020F0502020204030204" pitchFamily="34" charset="0"/>
                <a:cs typeface="Mangal" panose="02040503050203030202" pitchFamily="18" charset="0"/>
              </a:rPr>
              <a:t>Crime Against Government</a:t>
            </a:r>
            <a:endParaRPr lang="en-US" sz="4000" dirty="0">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57214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0321" y="990531"/>
            <a:ext cx="4355359" cy="1046440"/>
          </a:xfrm>
          <a:prstGeom prst="rect">
            <a:avLst/>
          </a:prstGeom>
        </p:spPr>
        <p:txBody>
          <a:bodyPr wrap="none">
            <a:spAutoFit/>
          </a:bodyPr>
          <a:lstStyle/>
          <a:p>
            <a:r>
              <a:rPr lang="en-US" sz="4400" dirty="0" smtClean="0"/>
              <a:t>Cyber Terrorism </a:t>
            </a:r>
          </a:p>
          <a:p>
            <a:endParaRPr lang="en-US" dirty="0"/>
          </a:p>
        </p:txBody>
      </p:sp>
      <p:sp>
        <p:nvSpPr>
          <p:cNvPr id="4" name="Rectangle 3"/>
          <p:cNvSpPr/>
          <p:nvPr/>
        </p:nvSpPr>
        <p:spPr>
          <a:xfrm>
            <a:off x="680321" y="2159134"/>
            <a:ext cx="9584141" cy="4154984"/>
          </a:xfrm>
          <a:prstGeom prst="rect">
            <a:avLst/>
          </a:prstGeom>
        </p:spPr>
        <p:txBody>
          <a:bodyPr wrap="square">
            <a:spAutoFit/>
          </a:bodyPr>
          <a:lstStyle/>
          <a:p>
            <a:pPr algn="just"/>
            <a:r>
              <a:rPr lang="en-US" sz="2200" dirty="0"/>
              <a:t>Federal Bureau of Investigation (FBI) defines terrorism as, “The unlawful use of force or violence, committed by a group(s) of two or more individuals, against persons or property, to intimidate or coerce a government, the civilian population, or any segment thereof, in furtherance of political or social objectives.” (FBI, 2002</a:t>
            </a:r>
            <a:r>
              <a:rPr lang="en-US" sz="2200" dirty="0" smtClean="0"/>
              <a:t>).</a:t>
            </a:r>
          </a:p>
          <a:p>
            <a:pPr algn="just"/>
            <a:endParaRPr lang="en-US" sz="2200" dirty="0"/>
          </a:p>
          <a:p>
            <a:pPr algn="just"/>
            <a:r>
              <a:rPr lang="en-US" sz="2200" dirty="0"/>
              <a:t>Simply put, “Cyber terrorism is the use of ‘cyberspace’ to commit and spread terrorist activities, which includes but not limited to, unlawful attacks, threats of attacks against computers, networks, information stored therein, threatening government, people, </a:t>
            </a:r>
            <a:r>
              <a:rPr lang="en-US" sz="2200" dirty="0" smtClean="0"/>
              <a:t>etc., </a:t>
            </a:r>
            <a:r>
              <a:rPr lang="en-US" sz="2200" dirty="0"/>
              <a:t>attacks against sovereignty government by the use of internet, computers and other communication devices to achieve political or social objective.</a:t>
            </a:r>
          </a:p>
        </p:txBody>
      </p:sp>
    </p:spTree>
    <p:extLst>
      <p:ext uri="{BB962C8B-B14F-4D97-AF65-F5344CB8AC3E}">
        <p14:creationId xmlns:p14="http://schemas.microsoft.com/office/powerpoint/2010/main" val="4200100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Use of cyberspace as a tool </a:t>
            </a:r>
          </a:p>
        </p:txBody>
      </p:sp>
      <p:sp>
        <p:nvSpPr>
          <p:cNvPr id="3" name="Content Placeholder 2"/>
          <p:cNvSpPr>
            <a:spLocks noGrp="1"/>
          </p:cNvSpPr>
          <p:nvPr>
            <p:ph idx="1"/>
          </p:nvPr>
        </p:nvSpPr>
        <p:spPr/>
        <p:txBody>
          <a:bodyPr>
            <a:normAutofit/>
          </a:bodyPr>
          <a:lstStyle/>
          <a:p>
            <a:pPr algn="just"/>
            <a:r>
              <a:rPr lang="en-US" sz="3600" dirty="0">
                <a:latin typeface="Calibri" panose="020F0502020204030204" pitchFamily="34" charset="0"/>
                <a:cs typeface="Calibri" panose="020F0502020204030204" pitchFamily="34" charset="0"/>
              </a:rPr>
              <a:t>There are many of ways in which terrorist can use the computer as a tool.</a:t>
            </a:r>
          </a:p>
          <a:p>
            <a:pPr algn="just"/>
            <a:r>
              <a:rPr lang="en-US" sz="3600" dirty="0" smtClean="0">
                <a:latin typeface="Calibri" panose="020F0502020204030204" pitchFamily="34" charset="0"/>
                <a:cs typeface="Calibri" panose="020F0502020204030204" pitchFamily="34" charset="0"/>
              </a:rPr>
              <a:t>Like</a:t>
            </a:r>
            <a:r>
              <a:rPr lang="en-US" sz="3600" dirty="0">
                <a:latin typeface="Calibri" panose="020F0502020204030204" pitchFamily="34" charset="0"/>
                <a:cs typeface="Calibri" panose="020F0502020204030204" pitchFamily="34" charset="0"/>
              </a:rPr>
              <a:t>, facilitating identity theft, computer viruses, hacking, use of malware, sending threatening e-mails messages, destruction or manipulation of data, etc. </a:t>
            </a:r>
          </a:p>
        </p:txBody>
      </p:sp>
    </p:spTree>
    <p:extLst>
      <p:ext uri="{BB962C8B-B14F-4D97-AF65-F5344CB8AC3E}">
        <p14:creationId xmlns:p14="http://schemas.microsoft.com/office/powerpoint/2010/main" val="3950997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Use of Cyberspace as </a:t>
            </a:r>
            <a:r>
              <a:rPr lang="en-US" b="1" dirty="0" smtClean="0">
                <a:latin typeface="Calibri" panose="020F0502020204030204" pitchFamily="34" charset="0"/>
                <a:cs typeface="Calibri" panose="020F0502020204030204" pitchFamily="34" charset="0"/>
              </a:rPr>
              <a:t>target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80321" y="2336873"/>
            <a:ext cx="10163690" cy="921482"/>
          </a:xfrm>
        </p:spPr>
        <p:txBody>
          <a:bodyPr/>
          <a:lstStyle/>
          <a:p>
            <a:pPr marL="0" indent="0">
              <a:buNone/>
            </a:pPr>
            <a:r>
              <a:rPr lang="en-US" sz="2600" dirty="0">
                <a:latin typeface="Calibri" panose="020F0502020204030204" pitchFamily="34" charset="0"/>
                <a:cs typeface="Calibri" panose="020F0502020204030204" pitchFamily="34" charset="0"/>
              </a:rPr>
              <a:t>Computers are the main potential targets, either directly or indirectly.</a:t>
            </a:r>
          </a:p>
          <a:p>
            <a:endParaRPr lang="en-US" dirty="0"/>
          </a:p>
        </p:txBody>
      </p:sp>
      <p:sp>
        <p:nvSpPr>
          <p:cNvPr id="4" name="Rectangle 3"/>
          <p:cNvSpPr/>
          <p:nvPr/>
        </p:nvSpPr>
        <p:spPr>
          <a:xfrm>
            <a:off x="900225" y="2975020"/>
            <a:ext cx="8864959" cy="3146054"/>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600" dirty="0">
                <a:latin typeface="Calibri" panose="020F0502020204030204" pitchFamily="34" charset="0"/>
                <a:ea typeface="Calibri" panose="020F0502020204030204" pitchFamily="34" charset="0"/>
                <a:cs typeface="Calibri" panose="020F0502020204030204" pitchFamily="34" charset="0"/>
              </a:rPr>
              <a:t>Modus Operandi of cyber terrorism </a:t>
            </a:r>
          </a:p>
          <a:p>
            <a:pPr marL="342900" indent="-342900">
              <a:lnSpc>
                <a:spcPct val="107000"/>
              </a:lnSpc>
              <a:spcAft>
                <a:spcPts val="800"/>
              </a:spcAft>
              <a:buFont typeface="Arial" panose="020B0604020202020204" pitchFamily="34" charset="0"/>
              <a:buChar char="•"/>
            </a:pPr>
            <a:r>
              <a:rPr lang="en-US" sz="2600" dirty="0">
                <a:latin typeface="Calibri" panose="020F0502020204030204" pitchFamily="34" charset="0"/>
                <a:ea typeface="Calibri" panose="020F0502020204030204" pitchFamily="34" charset="0"/>
                <a:cs typeface="Calibri" panose="020F0502020204030204" pitchFamily="34" charset="0"/>
              </a:rPr>
              <a:t>Privacy violation</a:t>
            </a:r>
          </a:p>
          <a:p>
            <a:pPr marL="342900" indent="-342900">
              <a:lnSpc>
                <a:spcPct val="107000"/>
              </a:lnSpc>
              <a:spcAft>
                <a:spcPts val="800"/>
              </a:spcAft>
              <a:buFont typeface="Arial" panose="020B0604020202020204" pitchFamily="34" charset="0"/>
              <a:buChar char="•"/>
            </a:pPr>
            <a:r>
              <a:rPr lang="en-US" sz="2600" dirty="0">
                <a:latin typeface="Calibri" panose="020F0502020204030204" pitchFamily="34" charset="0"/>
                <a:ea typeface="Calibri" panose="020F0502020204030204" pitchFamily="34" charset="0"/>
                <a:cs typeface="Calibri" panose="020F0502020204030204" pitchFamily="34" charset="0"/>
              </a:rPr>
              <a:t>Data theft</a:t>
            </a:r>
          </a:p>
          <a:p>
            <a:pPr marL="342900" indent="-342900">
              <a:lnSpc>
                <a:spcPct val="107000"/>
              </a:lnSpc>
              <a:spcAft>
                <a:spcPts val="800"/>
              </a:spcAft>
              <a:buFont typeface="Arial" panose="020B0604020202020204" pitchFamily="34" charset="0"/>
              <a:buChar char="•"/>
            </a:pPr>
            <a:r>
              <a:rPr lang="en-US" sz="2600" dirty="0">
                <a:latin typeface="Calibri" panose="020F0502020204030204" pitchFamily="34" charset="0"/>
                <a:ea typeface="Calibri" panose="020F0502020204030204" pitchFamily="34" charset="0"/>
                <a:cs typeface="Calibri" panose="020F0502020204030204" pitchFamily="34" charset="0"/>
              </a:rPr>
              <a:t>Appropriation of Government records </a:t>
            </a:r>
          </a:p>
          <a:p>
            <a:pPr marL="342900" indent="-342900">
              <a:lnSpc>
                <a:spcPct val="107000"/>
              </a:lnSpc>
              <a:spcAft>
                <a:spcPts val="800"/>
              </a:spcAft>
              <a:buFont typeface="Arial" panose="020B0604020202020204" pitchFamily="34" charset="0"/>
              <a:buChar char="•"/>
            </a:pPr>
            <a:r>
              <a:rPr lang="en-US" sz="2600" dirty="0">
                <a:latin typeface="Calibri" panose="020F0502020204030204" pitchFamily="34" charset="0"/>
                <a:ea typeface="Calibri" panose="020F0502020204030204" pitchFamily="34" charset="0"/>
                <a:cs typeface="Calibri" panose="020F0502020204030204" pitchFamily="34" charset="0"/>
              </a:rPr>
              <a:t>DOS/Distributed denial of services attack (DDOS)</a:t>
            </a:r>
          </a:p>
          <a:p>
            <a:pPr marL="342900" indent="-342900">
              <a:buFont typeface="Arial" panose="020B0604020202020204" pitchFamily="34" charset="0"/>
              <a:buChar char="•"/>
            </a:pPr>
            <a:r>
              <a:rPr lang="en-US" sz="2600" dirty="0">
                <a:latin typeface="Calibri" panose="020F0502020204030204" pitchFamily="34" charset="0"/>
                <a:ea typeface="Calibri" panose="020F0502020204030204" pitchFamily="34" charset="0"/>
                <a:cs typeface="Calibri" panose="020F0502020204030204" pitchFamily="34" charset="0"/>
              </a:rPr>
              <a:t>Network damage and disruptions</a:t>
            </a:r>
            <a:endParaRPr 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9879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1010806"/>
            <a:ext cx="9613861" cy="1080938"/>
          </a:xfrm>
        </p:spPr>
        <p:txBody>
          <a:bodyPr>
            <a:normAutofit fontScale="90000"/>
          </a:bodyPr>
          <a:lstStyle/>
          <a:p>
            <a:r>
              <a:rPr lang="en-US" sz="4900" b="1" dirty="0">
                <a:latin typeface="Calibri" panose="020F0502020204030204" pitchFamily="34" charset="0"/>
                <a:cs typeface="Calibri" panose="020F0502020204030204" pitchFamily="34" charset="0"/>
              </a:rPr>
              <a:t>Legislative Provisions</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sz="2800" dirty="0">
                <a:latin typeface="Calibri" panose="020F0502020204030204" pitchFamily="34" charset="0"/>
                <a:cs typeface="Calibri" panose="020F0502020204030204" pitchFamily="34" charset="0"/>
              </a:rPr>
              <a:t>A new chapter dealing with cyber terrorism has been incorporated in the Information Technology </a:t>
            </a:r>
            <a:r>
              <a:rPr lang="en-US" sz="2800" dirty="0" smtClean="0">
                <a:latin typeface="Calibri" panose="020F0502020204030204" pitchFamily="34" charset="0"/>
                <a:cs typeface="Calibri" panose="020F0502020204030204" pitchFamily="34" charset="0"/>
              </a:rPr>
              <a:t>(amendment</a:t>
            </a:r>
            <a:r>
              <a:rPr lang="en-US" sz="2800" dirty="0">
                <a:latin typeface="Calibri" panose="020F0502020204030204" pitchFamily="34" charset="0"/>
                <a:cs typeface="Calibri" panose="020F0502020204030204" pitchFamily="34" charset="0"/>
              </a:rPr>
              <a:t>) Act, 2008 whereby those who are indulged in the “Cyber Terrorism” activities they are liable for the life imprisonment (Sec. 66(F</a:t>
            </a:r>
            <a:r>
              <a:rPr lang="en-US" sz="2800" dirty="0" smtClean="0">
                <a:latin typeface="Calibri" panose="020F0502020204030204" pitchFamily="34" charset="0"/>
                <a:cs typeface="Calibri" panose="020F0502020204030204" pitchFamily="34" charset="0"/>
              </a:rPr>
              <a:t>)).</a:t>
            </a:r>
          </a:p>
          <a:p>
            <a:pPr algn="just"/>
            <a:endParaRPr lang="en-US" sz="200" dirty="0">
              <a:latin typeface="Calibri" panose="020F0502020204030204" pitchFamily="34" charset="0"/>
              <a:cs typeface="Calibri" panose="020F0502020204030204" pitchFamily="34" charset="0"/>
            </a:endParaRPr>
          </a:p>
          <a:p>
            <a:pPr algn="just"/>
            <a:r>
              <a:rPr lang="en-US" sz="2800" dirty="0">
                <a:latin typeface="Calibri" panose="020F0502020204030204" pitchFamily="34" charset="0"/>
                <a:cs typeface="Calibri" panose="020F0502020204030204" pitchFamily="34" charset="0"/>
              </a:rPr>
              <a:t>Sec. 70(B) of the said Act provides for the establishment of the Indian Computer Emergency Response Team and it will be the “Nodal agency” for incident response. </a:t>
            </a:r>
          </a:p>
          <a:p>
            <a:endParaRPr lang="en-US" dirty="0"/>
          </a:p>
        </p:txBody>
      </p:sp>
    </p:spTree>
    <p:extLst>
      <p:ext uri="{BB962C8B-B14F-4D97-AF65-F5344CB8AC3E}">
        <p14:creationId xmlns:p14="http://schemas.microsoft.com/office/powerpoint/2010/main" val="51327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01" y="2143690"/>
            <a:ext cx="9957630" cy="4450294"/>
          </a:xfrm>
        </p:spPr>
        <p:txBody>
          <a:bodyPr>
            <a:normAutofit/>
          </a:bodyPr>
          <a:lstStyle/>
          <a:p>
            <a:pPr algn="just"/>
            <a:r>
              <a:rPr lang="en-US" dirty="0" smtClean="0">
                <a:latin typeface="Calibri" panose="020F0502020204030204" pitchFamily="34" charset="0"/>
                <a:cs typeface="Calibri" panose="020F0502020204030204" pitchFamily="34" charset="0"/>
              </a:rPr>
              <a:t>Ahmadabad </a:t>
            </a:r>
            <a:r>
              <a:rPr lang="en-US" dirty="0">
                <a:latin typeface="Calibri" panose="020F0502020204030204" pitchFamily="34" charset="0"/>
                <a:cs typeface="Calibri" panose="020F0502020204030204" pitchFamily="34" charset="0"/>
              </a:rPr>
              <a:t>is the cultural and commercial heart of Gujarat state, and one of the largest cities of India. On July 26, 2008, a series of 21 bomb blasts hit Ahmedabad within a span of 70 minutes. 56 people were killed and over 200 people were injured. Several TV channels stated that they had received an e-mail from a terror outfit called </a:t>
            </a:r>
            <a:r>
              <a:rPr lang="en-US" dirty="0" err="1">
                <a:latin typeface="Calibri" panose="020F0502020204030204" pitchFamily="34" charset="0"/>
                <a:cs typeface="Calibri" panose="020F0502020204030204" pitchFamily="34" charset="0"/>
              </a:rPr>
              <a:t>Indain</a:t>
            </a:r>
            <a:r>
              <a:rPr lang="en-US" dirty="0">
                <a:latin typeface="Calibri" panose="020F0502020204030204" pitchFamily="34" charset="0"/>
                <a:cs typeface="Calibri" panose="020F0502020204030204" pitchFamily="34" charset="0"/>
              </a:rPr>
              <a:t> Mujahidin claiming responsibility for the terror attacks.</a:t>
            </a:r>
          </a:p>
          <a:p>
            <a:pPr algn="just"/>
            <a:r>
              <a:rPr lang="en-US" dirty="0">
                <a:latin typeface="Calibri" panose="020F0502020204030204" pitchFamily="34" charset="0"/>
                <a:cs typeface="Calibri" panose="020F0502020204030204" pitchFamily="34" charset="0"/>
              </a:rPr>
              <a:t>First Mail was sent on 26</a:t>
            </a:r>
            <a:r>
              <a:rPr lang="en-US" baseline="30000" dirty="0">
                <a:latin typeface="Calibri" panose="020F0502020204030204" pitchFamily="34" charset="0"/>
                <a:cs typeface="Calibri" panose="020F0502020204030204" pitchFamily="34" charset="0"/>
              </a:rPr>
              <a:t>th</a:t>
            </a:r>
            <a:r>
              <a:rPr lang="en-US" dirty="0">
                <a:latin typeface="Calibri" panose="020F0502020204030204" pitchFamily="34" charset="0"/>
                <a:cs typeface="Calibri" panose="020F0502020204030204" pitchFamily="34" charset="0"/>
              </a:rPr>
              <a:t> July, 2008 from Email ID </a:t>
            </a:r>
            <a:r>
              <a:rPr lang="en-US" u="sng" dirty="0">
                <a:latin typeface="Calibri" panose="020F0502020204030204" pitchFamily="34" charset="0"/>
                <a:cs typeface="Calibri" panose="020F0502020204030204" pitchFamily="34" charset="0"/>
                <a:hlinkClick r:id="rId2"/>
              </a:rPr>
              <a:t>alarbi_gujarat@yahoo.com</a:t>
            </a:r>
            <a:r>
              <a:rPr lang="en-US" dirty="0">
                <a:latin typeface="Calibri" panose="020F0502020204030204" pitchFamily="34" charset="0"/>
                <a:cs typeface="Calibri" panose="020F0502020204030204" pitchFamily="34" charset="0"/>
              </a:rPr>
              <a:t> from IP Address. 210.211.133.200 which traced to Kenneth Haywood’s House at </a:t>
            </a:r>
            <a:r>
              <a:rPr lang="en-US" dirty="0" err="1">
                <a:latin typeface="Calibri" panose="020F0502020204030204" pitchFamily="34" charset="0"/>
                <a:cs typeface="Calibri" panose="020F0502020204030204" pitchFamily="34" charset="0"/>
              </a:rPr>
              <a:t>Navi</a:t>
            </a:r>
            <a:r>
              <a:rPr lang="en-US" dirty="0">
                <a:latin typeface="Calibri" panose="020F0502020204030204" pitchFamily="34" charset="0"/>
                <a:cs typeface="Calibri" panose="020F0502020204030204" pitchFamily="34" charset="0"/>
              </a:rPr>
              <a:t> Bombay. His Unsecured WIFI router was misused by terrorists to send terror mail form his router. As log system is disabled. Police were unable to find out the details of the MAC address of the culprit. </a:t>
            </a:r>
            <a:endParaRPr lang="en-US" dirty="0"/>
          </a:p>
        </p:txBody>
      </p:sp>
      <p:sp>
        <p:nvSpPr>
          <p:cNvPr id="5" name="Rectangle 4"/>
          <p:cNvSpPr/>
          <p:nvPr/>
        </p:nvSpPr>
        <p:spPr>
          <a:xfrm>
            <a:off x="638318" y="939017"/>
            <a:ext cx="5037598" cy="707886"/>
          </a:xfrm>
          <a:prstGeom prst="rect">
            <a:avLst/>
          </a:prstGeom>
        </p:spPr>
        <p:txBody>
          <a:bodyPr wrap="none">
            <a:spAutoFit/>
          </a:bodyPr>
          <a:lstStyle/>
          <a:p>
            <a:r>
              <a:rPr lang="en-US" sz="4000" b="1" dirty="0">
                <a:latin typeface="Calibri" panose="020F0502020204030204" pitchFamily="34" charset="0"/>
                <a:cs typeface="Calibri" panose="020F0502020204030204" pitchFamily="34" charset="0"/>
              </a:rPr>
              <a:t>Ahmadabad Blast Case</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1042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774" y="1989143"/>
            <a:ext cx="9613861" cy="4244231"/>
          </a:xfrm>
        </p:spPr>
        <p:txBody>
          <a:bodyPr>
            <a:noAutofit/>
          </a:bodyPr>
          <a:lstStyle/>
          <a:p>
            <a:pPr algn="just"/>
            <a:r>
              <a:rPr lang="en-US" dirty="0">
                <a:latin typeface="Calibri" panose="020F0502020204030204" pitchFamily="34" charset="0"/>
                <a:cs typeface="Calibri" panose="020F0502020204030204" pitchFamily="34" charset="0"/>
              </a:rPr>
              <a:t>Second Mail was sent on 31</a:t>
            </a:r>
            <a:r>
              <a:rPr lang="en-US" baseline="30000" dirty="0">
                <a:latin typeface="Calibri" panose="020F0502020204030204" pitchFamily="34" charset="0"/>
                <a:cs typeface="Calibri" panose="020F0502020204030204" pitchFamily="34" charset="0"/>
              </a:rPr>
              <a:t>st</a:t>
            </a:r>
            <a:r>
              <a:rPr lang="en-US" dirty="0">
                <a:latin typeface="Calibri" panose="020F0502020204030204" pitchFamily="34" charset="0"/>
                <a:cs typeface="Calibri" panose="020F0502020204030204" pitchFamily="34" charset="0"/>
              </a:rPr>
              <a:t> July, 2008 from </a:t>
            </a:r>
            <a:r>
              <a:rPr lang="en-US" u="sng" dirty="0">
                <a:latin typeface="Calibri" panose="020F0502020204030204" pitchFamily="34" charset="0"/>
                <a:cs typeface="Calibri" panose="020F0502020204030204" pitchFamily="34" charset="0"/>
                <a:hlinkClick r:id="rId2"/>
              </a:rPr>
              <a:t>alarbi_gujarat@yahoo.com</a:t>
            </a:r>
            <a:r>
              <a:rPr lang="en-US" dirty="0">
                <a:latin typeface="Calibri" panose="020F0502020204030204" pitchFamily="34" charset="0"/>
                <a:cs typeface="Calibri" panose="020F0502020204030204" pitchFamily="34" charset="0"/>
              </a:rPr>
              <a:t> from IP Address  : 202.160.162.179 which traced out the Medical College at </a:t>
            </a:r>
            <a:r>
              <a:rPr lang="en-US" dirty="0" err="1">
                <a:latin typeface="Calibri" panose="020F0502020204030204" pitchFamily="34" charset="0"/>
                <a:cs typeface="Calibri" panose="020F0502020204030204" pitchFamily="34" charset="0"/>
              </a:rPr>
              <a:t>Vaghodiya</a:t>
            </a:r>
            <a:r>
              <a:rPr lang="en-US" dirty="0">
                <a:latin typeface="Calibri" panose="020F0502020204030204" pitchFamily="34" charset="0"/>
                <a:cs typeface="Calibri" panose="020F0502020204030204" pitchFamily="34" charset="0"/>
              </a:rPr>
              <a:t>, Baroda, Gujarat. It was little bit difficult to trace this mail as the mail has been sent using proxy server &amp; fake mail script but finally Police with the help of Cyber experts traced out the original IP address.</a:t>
            </a:r>
          </a:p>
          <a:p>
            <a:pPr algn="just"/>
            <a:r>
              <a:rPr lang="en-US" dirty="0">
                <a:latin typeface="Calibri" panose="020F0502020204030204" pitchFamily="34" charset="0"/>
                <a:cs typeface="Calibri" panose="020F0502020204030204" pitchFamily="34" charset="0"/>
              </a:rPr>
              <a:t>Third Mail was sent on 23</a:t>
            </a:r>
            <a:r>
              <a:rPr lang="en-US" baseline="30000" dirty="0">
                <a:latin typeface="Calibri" panose="020F0502020204030204" pitchFamily="34" charset="0"/>
                <a:cs typeface="Calibri" panose="020F0502020204030204" pitchFamily="34" charset="0"/>
              </a:rPr>
              <a:t>rd</a:t>
            </a:r>
            <a:r>
              <a:rPr lang="en-US" dirty="0">
                <a:latin typeface="Calibri" panose="020F0502020204030204" pitchFamily="34" charset="0"/>
                <a:cs typeface="Calibri" panose="020F0502020204030204" pitchFamily="34" charset="0"/>
              </a:rPr>
              <a:t> August, 2008 </a:t>
            </a:r>
            <a:r>
              <a:rPr lang="en-US" u="sng" dirty="0">
                <a:latin typeface="Calibri" panose="020F0502020204030204" pitchFamily="34" charset="0"/>
                <a:cs typeface="Calibri" panose="020F0502020204030204" pitchFamily="34" charset="0"/>
                <a:hlinkClick r:id="rId3"/>
              </a:rPr>
              <a:t>alarbi.alhindi@gmail.com</a:t>
            </a:r>
            <a:r>
              <a:rPr lang="en-US" dirty="0">
                <a:latin typeface="Calibri" panose="020F0502020204030204" pitchFamily="34" charset="0"/>
                <a:cs typeface="Calibri" panose="020F0502020204030204" pitchFamily="34" charset="0"/>
              </a:rPr>
              <a:t> form IP address: 121.243.206.151 which traced to </a:t>
            </a:r>
            <a:r>
              <a:rPr lang="en-US" dirty="0" err="1">
                <a:latin typeface="Calibri" panose="020F0502020204030204" pitchFamily="34" charset="0"/>
                <a:cs typeface="Calibri" panose="020F0502020204030204" pitchFamily="34" charset="0"/>
              </a:rPr>
              <a:t>Khalsa</a:t>
            </a:r>
            <a:r>
              <a:rPr lang="en-US" dirty="0">
                <a:latin typeface="Calibri" panose="020F0502020204030204" pitchFamily="34" charset="0"/>
                <a:cs typeface="Calibri" panose="020F0502020204030204" pitchFamily="34" charset="0"/>
              </a:rPr>
              <a:t> College at Bombay. Again Unsecured WIFI router was misused to send an email.</a:t>
            </a:r>
          </a:p>
          <a:p>
            <a:pPr algn="just"/>
            <a:r>
              <a:rPr lang="en-US" dirty="0">
                <a:latin typeface="Calibri" panose="020F0502020204030204" pitchFamily="34" charset="0"/>
                <a:cs typeface="Calibri" panose="020F0502020204030204" pitchFamily="34" charset="0"/>
              </a:rPr>
              <a:t>Forth Mail was sent on 13</a:t>
            </a:r>
            <a:r>
              <a:rPr lang="en-US" baseline="30000" dirty="0">
                <a:latin typeface="Calibri" panose="020F0502020204030204" pitchFamily="34" charset="0"/>
                <a:cs typeface="Calibri" panose="020F0502020204030204" pitchFamily="34" charset="0"/>
              </a:rPr>
              <a:t>th</a:t>
            </a:r>
            <a:r>
              <a:rPr lang="en-US" dirty="0">
                <a:latin typeface="Calibri" panose="020F0502020204030204" pitchFamily="34" charset="0"/>
                <a:cs typeface="Calibri" panose="020F0502020204030204" pitchFamily="34" charset="0"/>
              </a:rPr>
              <a:t> September, 2008 from </a:t>
            </a:r>
            <a:r>
              <a:rPr lang="en-US" u="sng" dirty="0">
                <a:latin typeface="Calibri" panose="020F0502020204030204" pitchFamily="34" charset="0"/>
                <a:cs typeface="Calibri" panose="020F0502020204030204" pitchFamily="34" charset="0"/>
                <a:hlinkClick r:id="rId4"/>
              </a:rPr>
              <a:t>al_arbi_delhi@yahoo.com</a:t>
            </a:r>
            <a:r>
              <a:rPr lang="en-US" dirty="0">
                <a:latin typeface="Calibri" panose="020F0502020204030204" pitchFamily="34" charset="0"/>
                <a:cs typeface="Calibri" panose="020F0502020204030204" pitchFamily="34" charset="0"/>
              </a:rPr>
              <a:t>” which traced to Kamran Power Limited at Bombay. In this case also WIFI router was misused to send the threatening mail</a:t>
            </a:r>
            <a:r>
              <a:rPr lang="en-US" dirty="0" smtClean="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8139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88" y="727470"/>
            <a:ext cx="9613861" cy="1080938"/>
          </a:xfrm>
        </p:spPr>
        <p:txBody>
          <a:bodyPr>
            <a:normAutofit/>
          </a:bodyPr>
          <a:lstStyle/>
          <a:p>
            <a:r>
              <a:rPr lang="en-US" sz="4000" b="1" dirty="0">
                <a:latin typeface="Calibri" panose="020F0502020204030204" pitchFamily="34" charset="0"/>
                <a:cs typeface="Calibri" panose="020F0502020204030204" pitchFamily="34" charset="0"/>
              </a:rPr>
              <a:t>26/11 Attack </a:t>
            </a:r>
            <a:r>
              <a:rPr lang="en-US" sz="4000" b="1" dirty="0" smtClean="0">
                <a:latin typeface="Calibri" panose="020F0502020204030204" pitchFamily="34" charset="0"/>
                <a:cs typeface="Calibri" panose="020F0502020204030204" pitchFamily="34" charset="0"/>
              </a:rPr>
              <a:t>Case</a:t>
            </a:r>
            <a:endParaRPr lang="en-US" sz="4000" dirty="0"/>
          </a:p>
        </p:txBody>
      </p:sp>
      <p:sp>
        <p:nvSpPr>
          <p:cNvPr id="3" name="Content Placeholder 2"/>
          <p:cNvSpPr>
            <a:spLocks noGrp="1"/>
          </p:cNvSpPr>
          <p:nvPr>
            <p:ph idx="1"/>
          </p:nvPr>
        </p:nvSpPr>
        <p:spPr>
          <a:xfrm>
            <a:off x="680320" y="2014899"/>
            <a:ext cx="9755529" cy="4630599"/>
          </a:xfrm>
        </p:spPr>
        <p:txBody>
          <a:bodyPr>
            <a:normAutofit fontScale="85000" lnSpcReduction="20000"/>
          </a:bodyPr>
          <a:lstStyle/>
          <a:p>
            <a:pPr algn="just"/>
            <a:r>
              <a:rPr lang="en-US" sz="2800" dirty="0">
                <a:latin typeface="Calibri" panose="020F0502020204030204" pitchFamily="34" charset="0"/>
                <a:cs typeface="Calibri" panose="020F0502020204030204" pitchFamily="34" charset="0"/>
              </a:rPr>
              <a:t>Mumbai is the capital state of Maharashtra state and largest city in India. Attack was made on 26 November 2008 and lasted until 29 November. Attacks consist of more than ten coordinated shooting and bombings. </a:t>
            </a:r>
          </a:p>
          <a:p>
            <a:pPr algn="just"/>
            <a:r>
              <a:rPr lang="en-US" sz="2800" dirty="0">
                <a:latin typeface="Calibri" panose="020F0502020204030204" pitchFamily="34" charset="0"/>
                <a:cs typeface="Calibri" panose="020F0502020204030204" pitchFamily="34" charset="0"/>
              </a:rPr>
              <a:t>An FBI witness had investigated that terrorists were in touch with their handlers in Pakistan through </a:t>
            </a:r>
            <a:r>
              <a:rPr lang="en-US" sz="2800" dirty="0" err="1" smtClean="0">
                <a:latin typeface="Calibri" panose="020F0502020204030204" pitchFamily="34" charset="0"/>
                <a:cs typeface="Calibri" panose="020F0502020204030204" pitchFamily="34" charset="0"/>
              </a:rPr>
              <a:t>Callphonesx</a:t>
            </a:r>
            <a:r>
              <a:rPr lang="en-US" sz="2800" dirty="0" smtClean="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using VIOP.</a:t>
            </a:r>
          </a:p>
          <a:p>
            <a:pPr algn="just"/>
            <a:r>
              <a:rPr lang="en-US" sz="2800" dirty="0">
                <a:latin typeface="Calibri" panose="020F0502020204030204" pitchFamily="34" charset="0"/>
                <a:cs typeface="Calibri" panose="020F0502020204030204" pitchFamily="34" charset="0"/>
              </a:rPr>
              <a:t>Wanted accused in the 26/11 attack case had communicated with terrorist using an email ID which was accessed from ten IP addresses – </a:t>
            </a:r>
          </a:p>
          <a:p>
            <a:pPr algn="just"/>
            <a:r>
              <a:rPr lang="en-US" sz="2800" dirty="0">
                <a:latin typeface="Calibri" panose="020F0502020204030204" pitchFamily="34" charset="0"/>
                <a:cs typeface="Calibri" panose="020F0502020204030204" pitchFamily="34" charset="0"/>
              </a:rPr>
              <a:t>Five from Pakistan, two USA, two Russia and on Kuwait. </a:t>
            </a:r>
          </a:p>
          <a:p>
            <a:pPr algn="just"/>
            <a:r>
              <a:rPr lang="en-US" sz="2800" u="sng" dirty="0">
                <a:latin typeface="Calibri" panose="020F0502020204030204" pitchFamily="34" charset="0"/>
                <a:cs typeface="Calibri" panose="020F0502020204030204" pitchFamily="34" charset="0"/>
                <a:hlinkClick r:id="rId2"/>
              </a:rPr>
              <a:t>Kharak_telco@yahoo.com</a:t>
            </a:r>
            <a:r>
              <a:rPr lang="en-US" sz="2800" dirty="0">
                <a:latin typeface="Calibri" panose="020F0502020204030204" pitchFamily="34" charset="0"/>
                <a:cs typeface="Calibri" panose="020F0502020204030204" pitchFamily="34" charset="0"/>
              </a:rPr>
              <a:t> was the email ID used by wanted accused while communicating with terrorists via Voice over Internet Protocol (VoIP) through New Jersey-based </a:t>
            </a:r>
            <a:r>
              <a:rPr lang="en-US" sz="2800" dirty="0" err="1">
                <a:latin typeface="Calibri" panose="020F0502020204030204" pitchFamily="34" charset="0"/>
                <a:cs typeface="Calibri" panose="020F0502020204030204" pitchFamily="34" charset="0"/>
              </a:rPr>
              <a:t>Callphonex</a:t>
            </a:r>
            <a:r>
              <a:rPr lang="en-US" sz="2800" dirty="0">
                <a:latin typeface="Calibri" panose="020F0502020204030204" pitchFamily="34" charset="0"/>
                <a:cs typeface="Calibri" panose="020F0502020204030204" pitchFamily="34" charset="0"/>
              </a:rPr>
              <a:t>.</a:t>
            </a:r>
          </a:p>
          <a:p>
            <a:pPr algn="just"/>
            <a:r>
              <a:rPr lang="en-US" sz="2800" dirty="0">
                <a:latin typeface="Calibri" panose="020F0502020204030204" pitchFamily="34" charset="0"/>
                <a:cs typeface="Calibri" panose="020F0502020204030204" pitchFamily="34" charset="0"/>
              </a:rPr>
              <a:t>According to the owner of “</a:t>
            </a:r>
            <a:r>
              <a:rPr lang="en-US" sz="2800" dirty="0" err="1" smtClean="0">
                <a:latin typeface="Calibri" panose="020F0502020204030204" pitchFamily="34" charset="0"/>
                <a:cs typeface="Calibri" panose="020F0502020204030204" pitchFamily="34" charset="0"/>
              </a:rPr>
              <a:t>Callphonex</a:t>
            </a:r>
            <a:r>
              <a:rPr lang="en-US" sz="2800" dirty="0">
                <a:latin typeface="Calibri" panose="020F0502020204030204" pitchFamily="34" charset="0"/>
                <a:cs typeface="Calibri" panose="020F0502020204030204" pitchFamily="34" charset="0"/>
              </a:rPr>
              <a:t>”, on October 20, he had received a mail form name “</a:t>
            </a:r>
            <a:r>
              <a:rPr lang="en-US" sz="2800" dirty="0" err="1">
                <a:latin typeface="Calibri" panose="020F0502020204030204" pitchFamily="34" charset="0"/>
                <a:cs typeface="Calibri" panose="020F0502020204030204" pitchFamily="34" charset="0"/>
              </a:rPr>
              <a:t>Kharak</a:t>
            </a:r>
            <a:r>
              <a:rPr lang="en-US" sz="2800" dirty="0">
                <a:latin typeface="Calibri" panose="020F0502020204030204" pitchFamily="34" charset="0"/>
                <a:cs typeface="Calibri" panose="020F0502020204030204" pitchFamily="34" charset="0"/>
              </a:rPr>
              <a:t> Singh”, expressing desire to open an account with </a:t>
            </a:r>
            <a:r>
              <a:rPr lang="en-US" sz="2800" dirty="0" err="1">
                <a:latin typeface="Calibri" panose="020F0502020204030204" pitchFamily="34" charset="0"/>
                <a:cs typeface="Calibri" panose="020F0502020204030204" pitchFamily="34" charset="0"/>
              </a:rPr>
              <a:t>Callphonex</a:t>
            </a:r>
            <a:r>
              <a:rPr lang="en-US" sz="2800" dirty="0">
                <a:latin typeface="Calibri" panose="020F0502020204030204" pitchFamily="34" charset="0"/>
                <a:cs typeface="Calibri" panose="020F0502020204030204" pitchFamily="34" charset="0"/>
              </a:rPr>
              <a:t>.</a:t>
            </a:r>
          </a:p>
          <a:p>
            <a:endParaRPr lang="en-US" dirty="0"/>
          </a:p>
        </p:txBody>
      </p:sp>
    </p:spTree>
    <p:extLst>
      <p:ext uri="{BB962C8B-B14F-4D97-AF65-F5344CB8AC3E}">
        <p14:creationId xmlns:p14="http://schemas.microsoft.com/office/powerpoint/2010/main" val="1011565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42" y="2002022"/>
            <a:ext cx="11191740" cy="4488929"/>
          </a:xfrm>
        </p:spPr>
        <p:txBody>
          <a:bodyPr>
            <a:noAutofit/>
          </a:bodyPr>
          <a:lstStyle/>
          <a:p>
            <a:pPr algn="just"/>
            <a:r>
              <a:rPr lang="en-US" sz="2200" dirty="0">
                <a:latin typeface="Calibri" panose="020F0502020204030204" pitchFamily="34" charset="0"/>
                <a:cs typeface="Calibri" panose="020F0502020204030204" pitchFamily="34" charset="0"/>
              </a:rPr>
              <a:t>Accused has used following services of </a:t>
            </a:r>
            <a:r>
              <a:rPr lang="en-US" sz="2200" dirty="0" err="1">
                <a:latin typeface="Calibri" panose="020F0502020204030204" pitchFamily="34" charset="0"/>
                <a:cs typeface="Calibri" panose="020F0502020204030204" pitchFamily="34" charset="0"/>
              </a:rPr>
              <a:t>Callphonex</a:t>
            </a:r>
            <a:r>
              <a:rPr lang="en-US" sz="2200" dirty="0">
                <a:latin typeface="Calibri" panose="020F0502020204030204" pitchFamily="34" charset="0"/>
                <a:cs typeface="Calibri" panose="020F0502020204030204" pitchFamily="34" charset="0"/>
              </a:rPr>
              <a:t>:-</a:t>
            </a:r>
          </a:p>
          <a:p>
            <a:pPr algn="just"/>
            <a:r>
              <a:rPr lang="en-US" sz="2200" dirty="0">
                <a:latin typeface="Calibri" panose="020F0502020204030204" pitchFamily="34" charset="0"/>
                <a:cs typeface="Calibri" panose="020F0502020204030204" pitchFamily="34" charset="0"/>
              </a:rPr>
              <a:t>15 calls from computer to phone.</a:t>
            </a:r>
          </a:p>
          <a:p>
            <a:pPr algn="just"/>
            <a:r>
              <a:rPr lang="en-US" sz="2200" dirty="0">
                <a:latin typeface="Calibri" panose="020F0502020204030204" pitchFamily="34" charset="0"/>
                <a:cs typeface="Calibri" panose="020F0502020204030204" pitchFamily="34" charset="0"/>
              </a:rPr>
              <a:t>10 calls to common client accounts and </a:t>
            </a:r>
          </a:p>
          <a:p>
            <a:pPr algn="just"/>
            <a:r>
              <a:rPr lang="en-US" sz="2200" dirty="0">
                <a:latin typeface="Calibri" panose="020F0502020204030204" pitchFamily="34" charset="0"/>
                <a:cs typeface="Calibri" panose="020F0502020204030204" pitchFamily="34" charset="0"/>
              </a:rPr>
              <a:t>Direct inward dialing</a:t>
            </a:r>
          </a:p>
          <a:p>
            <a:pPr algn="just"/>
            <a:r>
              <a:rPr lang="en-US" sz="2200" dirty="0">
                <a:latin typeface="Calibri" panose="020F0502020204030204" pitchFamily="34" charset="0"/>
                <a:cs typeface="Calibri" panose="020F0502020204030204" pitchFamily="34" charset="0"/>
              </a:rPr>
              <a:t>They have accessed the email ID from ten IP addresses of which, five belonged to Pakistan. </a:t>
            </a:r>
          </a:p>
          <a:p>
            <a:pPr algn="just"/>
            <a:r>
              <a:rPr lang="en-US" sz="2200" dirty="0">
                <a:latin typeface="Calibri" panose="020F0502020204030204" pitchFamily="34" charset="0"/>
                <a:cs typeface="Calibri" panose="020F0502020204030204" pitchFamily="34" charset="0"/>
              </a:rPr>
              <a:t>One of the addresses (118.107.140.138) was traced to Col R Sadat </a:t>
            </a:r>
            <a:r>
              <a:rPr lang="en-US" sz="2200" dirty="0" err="1">
                <a:latin typeface="Calibri" panose="020F0502020204030204" pitchFamily="34" charset="0"/>
                <a:cs typeface="Calibri" panose="020F0502020204030204" pitchFamily="34" charset="0"/>
              </a:rPr>
              <a:t>Ullah</a:t>
            </a:r>
            <a:r>
              <a:rPr lang="en-US" sz="2200" dirty="0">
                <a:latin typeface="Calibri" panose="020F0502020204030204" pitchFamily="34" charset="0"/>
                <a:cs typeface="Calibri" panose="020F0502020204030204" pitchFamily="34" charset="0"/>
              </a:rPr>
              <a:t> of Special Communication </a:t>
            </a:r>
            <a:r>
              <a:rPr lang="en-US" sz="2200" dirty="0" err="1">
                <a:latin typeface="Calibri" panose="020F0502020204030204" pitchFamily="34" charset="0"/>
                <a:cs typeface="Calibri" panose="020F0502020204030204" pitchFamily="34" charset="0"/>
              </a:rPr>
              <a:t>Organisation</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Qasim</a:t>
            </a:r>
            <a:r>
              <a:rPr lang="en-US" sz="2200" dirty="0">
                <a:latin typeface="Calibri" panose="020F0502020204030204" pitchFamily="34" charset="0"/>
                <a:cs typeface="Calibri" panose="020F0502020204030204" pitchFamily="34" charset="0"/>
              </a:rPr>
              <a:t> Road, Rawalpindi, Pakistan. </a:t>
            </a:r>
          </a:p>
          <a:p>
            <a:pPr algn="just"/>
            <a:r>
              <a:rPr lang="en-US" sz="2200" dirty="0">
                <a:latin typeface="Calibri" panose="020F0502020204030204" pitchFamily="34" charset="0"/>
                <a:cs typeface="Calibri" panose="020F0502020204030204" pitchFamily="34" charset="0"/>
              </a:rPr>
              <a:t>Three addressees were traced to World Call network Operations and the fifth came from </a:t>
            </a:r>
            <a:r>
              <a:rPr lang="en-US" sz="2200" dirty="0" err="1">
                <a:latin typeface="Calibri" panose="020F0502020204030204" pitchFamily="34" charset="0"/>
                <a:cs typeface="Calibri" panose="020F0502020204030204" pitchFamily="34" charset="0"/>
              </a:rPr>
              <a:t>Sajid</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Iftikar</a:t>
            </a:r>
            <a:r>
              <a:rPr lang="en-US" sz="2200" dirty="0">
                <a:latin typeface="Calibri" panose="020F0502020204030204" pitchFamily="34" charset="0"/>
                <a:cs typeface="Calibri" panose="020F0502020204030204" pitchFamily="34" charset="0"/>
              </a:rPr>
              <a:t>, EFU House, Jail Road In Pakistan. </a:t>
            </a:r>
          </a:p>
          <a:p>
            <a:pPr algn="just"/>
            <a:r>
              <a:rPr lang="en-US" sz="2200" dirty="0">
                <a:latin typeface="Calibri" panose="020F0502020204030204" pitchFamily="34" charset="0"/>
                <a:cs typeface="Calibri" panose="020F0502020204030204" pitchFamily="34" charset="0"/>
              </a:rPr>
              <a:t>Other five IP addresses, from where the email address </a:t>
            </a:r>
            <a:r>
              <a:rPr lang="en-US" sz="2200" u="sng" dirty="0">
                <a:latin typeface="Calibri" panose="020F0502020204030204" pitchFamily="34" charset="0"/>
                <a:cs typeface="Calibri" panose="020F0502020204030204" pitchFamily="34" charset="0"/>
                <a:hlinkClick r:id="rId2"/>
              </a:rPr>
              <a:t>kharak_telco@yahoo.com</a:t>
            </a:r>
            <a:r>
              <a:rPr lang="en-US" sz="2200" dirty="0">
                <a:latin typeface="Calibri" panose="020F0502020204030204" pitchFamily="34" charset="0"/>
                <a:cs typeface="Calibri" panose="020F0502020204030204" pitchFamily="34" charset="0"/>
              </a:rPr>
              <a:t>” was accessed, were traced to FDC Servers.net in Chicago (USA), </a:t>
            </a:r>
            <a:r>
              <a:rPr lang="en-US" sz="2200" dirty="0" err="1">
                <a:latin typeface="Calibri" panose="020F0502020204030204" pitchFamily="34" charset="0"/>
                <a:cs typeface="Calibri" panose="020F0502020204030204" pitchFamily="34" charset="0"/>
              </a:rPr>
              <a:t>Ahemed</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Mekky</a:t>
            </a:r>
            <a:r>
              <a:rPr lang="en-US" sz="2200" dirty="0">
                <a:latin typeface="Calibri" panose="020F0502020204030204" pitchFamily="34" charset="0"/>
                <a:cs typeface="Calibri" panose="020F0502020204030204" pitchFamily="34" charset="0"/>
              </a:rPr>
              <a:t> in Kuwait and Vladimir N </a:t>
            </a:r>
            <a:r>
              <a:rPr lang="en-US" sz="2200" dirty="0" err="1">
                <a:latin typeface="Calibri" panose="020F0502020204030204" pitchFamily="34" charset="0"/>
                <a:cs typeface="Calibri" panose="020F0502020204030204" pitchFamily="34" charset="0"/>
              </a:rPr>
              <a:t>Zernov</a:t>
            </a:r>
            <a:r>
              <a:rPr lang="en-US" sz="2200" dirty="0">
                <a:latin typeface="Calibri" panose="020F0502020204030204" pitchFamily="34" charset="0"/>
                <a:cs typeface="Calibri" panose="020F0502020204030204" pitchFamily="34" charset="0"/>
              </a:rPr>
              <a:t> at Joint Stock Company, Moscow. </a:t>
            </a:r>
          </a:p>
        </p:txBody>
      </p:sp>
    </p:spTree>
    <p:extLst>
      <p:ext uri="{BB962C8B-B14F-4D97-AF65-F5344CB8AC3E}">
        <p14:creationId xmlns:p14="http://schemas.microsoft.com/office/powerpoint/2010/main" val="1579600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The problem of cyber terrorism is multilateral having varied facets and dimensions. Its solution requires rigorous application of energy and resources. It must be noted that law is always seven steps behind the technology. This is so because we can’t change law with the same rate as technology changes. Now with the introduction of the Information Technology  (amendment) Act, 2008 explicit provisions are made to punish those who are indulged in Cyber crimes. </a:t>
            </a:r>
          </a:p>
          <a:p>
            <a:endParaRPr lang="en-US" dirty="0"/>
          </a:p>
        </p:txBody>
      </p:sp>
    </p:spTree>
    <p:extLst>
      <p:ext uri="{BB962C8B-B14F-4D97-AF65-F5344CB8AC3E}">
        <p14:creationId xmlns:p14="http://schemas.microsoft.com/office/powerpoint/2010/main" val="189932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1966570"/>
            <a:ext cx="9775064" cy="4780668"/>
          </a:xfrm>
          <a:prstGeom prst="rect">
            <a:avLst/>
          </a:prstGeom>
        </p:spPr>
        <p:txBody>
          <a:bodyPr wrap="square">
            <a:spAutoFit/>
          </a:bodyPr>
          <a:lstStyle/>
          <a:p>
            <a:pPr algn="just">
              <a:lnSpc>
                <a:spcPct val="107000"/>
              </a:lnSpc>
              <a:spcAft>
                <a:spcPts val="800"/>
              </a:spcAft>
            </a:pPr>
            <a:r>
              <a:rPr lang="en-US" sz="2200" dirty="0" smtClean="0">
                <a:latin typeface="Calibri" panose="020F0502020204030204" pitchFamily="34" charset="0"/>
                <a:ea typeface="Calibri" panose="020F0502020204030204" pitchFamily="34" charset="0"/>
                <a:cs typeface="Mangal" panose="02040503050203030202" pitchFamily="18" charset="0"/>
              </a:rPr>
              <a:t>In </a:t>
            </a:r>
            <a:r>
              <a:rPr lang="en-US" sz="2200" dirty="0">
                <a:latin typeface="Calibri" panose="020F0502020204030204" pitchFamily="34" charset="0"/>
                <a:ea typeface="Calibri" panose="020F0502020204030204" pitchFamily="34" charset="0"/>
                <a:cs typeface="Mangal" panose="02040503050203030202" pitchFamily="18" charset="0"/>
              </a:rPr>
              <a:t>Simple way we can say </a:t>
            </a:r>
            <a:r>
              <a:rPr lang="en-US" sz="2000" dirty="0">
                <a:latin typeface="Calibri" panose="020F0502020204030204" pitchFamily="34" charset="0"/>
                <a:ea typeface="Calibri" panose="020F0502020204030204" pitchFamily="34" charset="0"/>
                <a:cs typeface="Mangal" panose="02040503050203030202" pitchFamily="18" charset="0"/>
              </a:rPr>
              <a:t>that cyber crime is unlawful acts wherein the computer is either a tool or a target or both</a:t>
            </a:r>
          </a:p>
          <a:p>
            <a:pPr algn="just">
              <a:lnSpc>
                <a:spcPct val="107000"/>
              </a:lnSpc>
              <a:spcAft>
                <a:spcPts val="800"/>
              </a:spcAft>
            </a:pPr>
            <a:r>
              <a:rPr lang="en-US" sz="2000" dirty="0">
                <a:latin typeface="Calibri" panose="020F0502020204030204" pitchFamily="34" charset="0"/>
                <a:ea typeface="Calibri" panose="020F0502020204030204" pitchFamily="34" charset="0"/>
                <a:cs typeface="Mangal" panose="02040503050203030202" pitchFamily="18" charset="0"/>
              </a:rPr>
              <a:t>Cyber crimes can involve criminal activities that are traditional in nature, such as theft, fraud, forgery, defamation and mischief, all of which are subject to the Indian Penal Code. The abuse of </a:t>
            </a:r>
            <a:r>
              <a:rPr lang="en-US" sz="2000" dirty="0" smtClean="0">
                <a:latin typeface="Calibri" panose="020F0502020204030204" pitchFamily="34" charset="0"/>
                <a:ea typeface="Calibri" panose="020F0502020204030204" pitchFamily="34" charset="0"/>
                <a:cs typeface="Mangal" panose="02040503050203030202" pitchFamily="18" charset="0"/>
              </a:rPr>
              <a:t>computers </a:t>
            </a:r>
            <a:r>
              <a:rPr lang="en-US" sz="2000" dirty="0">
                <a:latin typeface="Calibri" panose="020F0502020204030204" pitchFamily="34" charset="0"/>
                <a:ea typeface="Calibri" panose="020F0502020204030204" pitchFamily="34" charset="0"/>
                <a:cs typeface="Mangal" panose="02040503050203030202" pitchFamily="18" charset="0"/>
              </a:rPr>
              <a:t>has also given birth to a gamut of new age crimes that are addressed by the information Technology Act, 2000.</a:t>
            </a:r>
          </a:p>
          <a:p>
            <a:pPr algn="just">
              <a:lnSpc>
                <a:spcPct val="107000"/>
              </a:lnSpc>
              <a:spcAft>
                <a:spcPts val="800"/>
              </a:spcAft>
            </a:pPr>
            <a:r>
              <a:rPr lang="en-US" sz="2000" dirty="0">
                <a:latin typeface="Calibri" panose="020F0502020204030204" pitchFamily="34" charset="0"/>
                <a:ea typeface="Calibri" panose="020F0502020204030204" pitchFamily="34" charset="0"/>
                <a:cs typeface="Mangal" panose="02040503050203030202" pitchFamily="18" charset="0"/>
              </a:rPr>
              <a:t>We can categorize cyber crimes in two ways</a:t>
            </a:r>
          </a:p>
          <a:p>
            <a:pPr algn="just">
              <a:lnSpc>
                <a:spcPct val="107000"/>
              </a:lnSpc>
              <a:spcAft>
                <a:spcPts val="800"/>
              </a:spcAft>
            </a:pPr>
            <a:r>
              <a:rPr lang="en-US" sz="2000" dirty="0">
                <a:latin typeface="Calibri" panose="020F0502020204030204" pitchFamily="34" charset="0"/>
                <a:ea typeface="Calibri" panose="020F0502020204030204" pitchFamily="34" charset="0"/>
                <a:cs typeface="Mangal" panose="02040503050203030202" pitchFamily="18" charset="0"/>
              </a:rPr>
              <a:t>The Computer as a Target :  using a computer to attack other computers. </a:t>
            </a:r>
          </a:p>
          <a:p>
            <a:pPr algn="just">
              <a:lnSpc>
                <a:spcPct val="107000"/>
              </a:lnSpc>
              <a:spcAft>
                <a:spcPts val="800"/>
              </a:spcAft>
            </a:pPr>
            <a:r>
              <a:rPr lang="en-US" sz="2000" dirty="0">
                <a:latin typeface="Calibri" panose="020F0502020204030204" pitchFamily="34" charset="0"/>
                <a:ea typeface="Calibri" panose="020F0502020204030204" pitchFamily="34" charset="0"/>
                <a:cs typeface="Mangal" panose="02040503050203030202" pitchFamily="18" charset="0"/>
              </a:rPr>
              <a:t>e.g. Hacking, Virus/Worm attacks, DOS attack etc. </a:t>
            </a:r>
          </a:p>
          <a:p>
            <a:pPr algn="just">
              <a:lnSpc>
                <a:spcPct val="107000"/>
              </a:lnSpc>
              <a:spcAft>
                <a:spcPts val="800"/>
              </a:spcAft>
            </a:pPr>
            <a:r>
              <a:rPr lang="en-US" sz="2000" dirty="0">
                <a:latin typeface="Calibri" panose="020F0502020204030204" pitchFamily="34" charset="0"/>
                <a:ea typeface="Calibri" panose="020F0502020204030204" pitchFamily="34" charset="0"/>
                <a:cs typeface="Mangal" panose="02040503050203030202" pitchFamily="18" charset="0"/>
              </a:rPr>
              <a:t>The computer as a weapon : using a computer to commit real world crimes. </a:t>
            </a:r>
          </a:p>
          <a:p>
            <a:pPr algn="just">
              <a:lnSpc>
                <a:spcPct val="107000"/>
              </a:lnSpc>
              <a:spcAft>
                <a:spcPts val="800"/>
              </a:spcAft>
            </a:pPr>
            <a:r>
              <a:rPr lang="en-US" sz="2000" dirty="0">
                <a:latin typeface="Calibri" panose="020F0502020204030204" pitchFamily="34" charset="0"/>
                <a:ea typeface="Calibri" panose="020F0502020204030204" pitchFamily="34" charset="0"/>
                <a:cs typeface="Mangal" panose="02040503050203030202" pitchFamily="18" charset="0"/>
              </a:rPr>
              <a:t>e.g. Cyber Terrorism, IPR violations, Credit card frauds, EFT frauds, Pornography </a:t>
            </a:r>
            <a:r>
              <a:rPr lang="en-US" sz="2000" dirty="0" err="1">
                <a:latin typeface="Calibri" panose="020F0502020204030204" pitchFamily="34" charset="0"/>
                <a:ea typeface="Calibri" panose="020F0502020204030204" pitchFamily="34" charset="0"/>
                <a:cs typeface="Mangal" panose="02040503050203030202" pitchFamily="18" charset="0"/>
              </a:rPr>
              <a:t>etc</a:t>
            </a:r>
            <a:endParaRPr lang="en-US" sz="2000" dirty="0">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en-US" sz="2000" dirty="0">
                <a:latin typeface="Calibri" panose="020F0502020204030204" pitchFamily="34" charset="0"/>
                <a:ea typeface="Calibri" panose="020F0502020204030204" pitchFamily="34" charset="0"/>
                <a:cs typeface="Mangal" panose="02040503050203030202" pitchFamily="18" charset="0"/>
              </a:rPr>
              <a:t>Cyber Crime regulated by Cyber Laws or Internet Laws.</a:t>
            </a:r>
            <a:endParaRPr lang="en-US"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824248" y="852061"/>
            <a:ext cx="7804765" cy="784702"/>
          </a:xfrm>
          <a:prstGeom prst="rect">
            <a:avLst/>
          </a:prstGeom>
        </p:spPr>
        <p:txBody>
          <a:bodyPr wrap="none">
            <a:spAutoFit/>
          </a:bodyPr>
          <a:lstStyle/>
          <a:p>
            <a:pPr>
              <a:lnSpc>
                <a:spcPct val="107000"/>
              </a:lnSpc>
              <a:spcAft>
                <a:spcPts val="800"/>
              </a:spcAft>
            </a:pPr>
            <a:r>
              <a:rPr lang="en-US" sz="4400" dirty="0">
                <a:latin typeface="Calibri" panose="020F0502020204030204" pitchFamily="34" charset="0"/>
                <a:ea typeface="Calibri" panose="020F0502020204030204" pitchFamily="34" charset="0"/>
                <a:cs typeface="Mangal" panose="02040503050203030202" pitchFamily="18" charset="0"/>
              </a:rPr>
              <a:t>Cyber Law of India : Introduction </a:t>
            </a:r>
          </a:p>
        </p:txBody>
      </p:sp>
    </p:spTree>
    <p:extLst>
      <p:ext uri="{BB962C8B-B14F-4D97-AF65-F5344CB8AC3E}">
        <p14:creationId xmlns:p14="http://schemas.microsoft.com/office/powerpoint/2010/main" val="2145697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4273" y="2082539"/>
            <a:ext cx="9800822" cy="4335802"/>
          </a:xfrm>
          <a:prstGeom prst="rect">
            <a:avLst/>
          </a:prstGeom>
        </p:spPr>
        <p:txBody>
          <a:bodyPr wrap="square">
            <a:spAutoFit/>
          </a:bodyPr>
          <a:lstStyle/>
          <a:p>
            <a:pPr algn="just">
              <a:lnSpc>
                <a:spcPct val="107000"/>
              </a:lnSpc>
              <a:spcAft>
                <a:spcPts val="800"/>
              </a:spcAft>
            </a:pPr>
            <a:r>
              <a:rPr lang="en-US" sz="2800" dirty="0" smtClean="0">
                <a:latin typeface="Calibri" panose="020F0502020204030204" pitchFamily="34" charset="0"/>
                <a:ea typeface="Calibri" panose="020F0502020204030204" pitchFamily="34" charset="0"/>
                <a:cs typeface="Mangal" panose="02040503050203030202" pitchFamily="18" charset="0"/>
              </a:rPr>
              <a:t>Electronic Signatures are </a:t>
            </a:r>
            <a:r>
              <a:rPr lang="en-US" sz="2800" dirty="0">
                <a:latin typeface="Calibri" panose="020F0502020204030204" pitchFamily="34" charset="0"/>
                <a:ea typeface="Calibri" panose="020F0502020204030204" pitchFamily="34" charset="0"/>
                <a:cs typeface="Mangal" panose="02040503050203030202" pitchFamily="18" charset="0"/>
              </a:rPr>
              <a:t>used to authenticate electronic </a:t>
            </a:r>
            <a:endParaRPr lang="en-US" sz="2800" dirty="0"/>
          </a:p>
          <a:p>
            <a:pPr algn="just">
              <a:lnSpc>
                <a:spcPct val="107000"/>
              </a:lnSpc>
              <a:spcAft>
                <a:spcPts val="800"/>
              </a:spcAft>
            </a:pPr>
            <a:r>
              <a:rPr lang="en-US" sz="2800" dirty="0" smtClean="0">
                <a:latin typeface="Calibri" panose="020F0502020204030204" pitchFamily="34" charset="0"/>
                <a:ea typeface="Calibri" panose="020F0502020204030204" pitchFamily="34" charset="0"/>
                <a:cs typeface="Mangal" panose="02040503050203030202" pitchFamily="18" charset="0"/>
              </a:rPr>
              <a:t>records</a:t>
            </a:r>
            <a:r>
              <a:rPr lang="en-US" sz="2800" dirty="0">
                <a:latin typeface="Calibri" panose="020F0502020204030204" pitchFamily="34" charset="0"/>
                <a:ea typeface="Calibri" panose="020F0502020204030204" pitchFamily="34" charset="0"/>
                <a:cs typeface="Mangal" panose="02040503050203030202" pitchFamily="18" charset="0"/>
              </a:rPr>
              <a:t>. Digital Signatures are one type of electronic signatures.</a:t>
            </a:r>
          </a:p>
          <a:p>
            <a:pPr algn="just">
              <a:lnSpc>
                <a:spcPct val="107000"/>
              </a:lnSpc>
              <a:spcAft>
                <a:spcPts val="800"/>
              </a:spcAft>
            </a:pPr>
            <a:r>
              <a:rPr lang="en-US" sz="2800" dirty="0">
                <a:latin typeface="Calibri" panose="020F0502020204030204" pitchFamily="34" charset="0"/>
                <a:ea typeface="Calibri" panose="020F0502020204030204" pitchFamily="34" charset="0"/>
                <a:cs typeface="Mangal" panose="02040503050203030202" pitchFamily="18" charset="0"/>
              </a:rPr>
              <a:t>Digital Signatures satisfy three major legal requirements : </a:t>
            </a:r>
          </a:p>
          <a:p>
            <a:pPr marL="285750" indent="-285750" algn="just">
              <a:lnSpc>
                <a:spcPct val="107000"/>
              </a:lnSpc>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Signer authentication;</a:t>
            </a:r>
          </a:p>
          <a:p>
            <a:pPr marL="285750" indent="-285750" algn="just">
              <a:lnSpc>
                <a:spcPct val="107000"/>
              </a:lnSpc>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Message authentication; and</a:t>
            </a:r>
          </a:p>
          <a:p>
            <a:pPr marL="285750" indent="-285750" algn="just">
              <a:lnSpc>
                <a:spcPct val="107000"/>
              </a:lnSpc>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Messages integrity.</a:t>
            </a:r>
          </a:p>
          <a:p>
            <a:pPr algn="just"/>
            <a:r>
              <a:rPr lang="en-US" sz="2800" dirty="0">
                <a:latin typeface="Calibri" panose="020F0502020204030204" pitchFamily="34" charset="0"/>
                <a:ea typeface="Calibri" panose="020F0502020204030204" pitchFamily="34" charset="0"/>
                <a:cs typeface="Mangal" panose="02040503050203030202" pitchFamily="18" charset="0"/>
              </a:rPr>
              <a:t>The technology and efficiency of digital signatures makes them more trustworthy than hand written signatures.</a:t>
            </a:r>
            <a:endParaRPr lang="en-US" sz="2800" dirty="0"/>
          </a:p>
        </p:txBody>
      </p:sp>
      <p:sp>
        <p:nvSpPr>
          <p:cNvPr id="3" name="Rectangle 2"/>
          <p:cNvSpPr/>
          <p:nvPr/>
        </p:nvSpPr>
        <p:spPr>
          <a:xfrm>
            <a:off x="1044273" y="939016"/>
            <a:ext cx="4973477" cy="769441"/>
          </a:xfrm>
          <a:prstGeom prst="rect">
            <a:avLst/>
          </a:prstGeom>
        </p:spPr>
        <p:txBody>
          <a:bodyPr wrap="none">
            <a:spAutoFit/>
          </a:bodyPr>
          <a:lstStyle/>
          <a:p>
            <a:r>
              <a:rPr lang="en-US" sz="4400" dirty="0">
                <a:latin typeface="Calibri" panose="020F0502020204030204" pitchFamily="34" charset="0"/>
                <a:ea typeface="Calibri" panose="020F0502020204030204" pitchFamily="34" charset="0"/>
                <a:cs typeface="Mangal" panose="02040503050203030202" pitchFamily="18" charset="0"/>
              </a:rPr>
              <a:t>Electronic </a:t>
            </a:r>
            <a:r>
              <a:rPr lang="en-US" sz="4400" dirty="0" smtClean="0">
                <a:latin typeface="Calibri" panose="020F0502020204030204" pitchFamily="34" charset="0"/>
                <a:ea typeface="Calibri" panose="020F0502020204030204" pitchFamily="34" charset="0"/>
                <a:cs typeface="Mangal" panose="02040503050203030202" pitchFamily="18" charset="0"/>
              </a:rPr>
              <a:t>Signatures</a:t>
            </a:r>
            <a:endParaRPr lang="en-US" sz="4400" dirty="0"/>
          </a:p>
        </p:txBody>
      </p:sp>
    </p:spTree>
    <p:extLst>
      <p:ext uri="{BB962C8B-B14F-4D97-AF65-F5344CB8AC3E}">
        <p14:creationId xmlns:p14="http://schemas.microsoft.com/office/powerpoint/2010/main" val="491549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670" y="2462061"/>
            <a:ext cx="9968248" cy="3158878"/>
          </a:xfrm>
          <a:prstGeom prst="rect">
            <a:avLst/>
          </a:prstGeom>
        </p:spPr>
        <p:txBody>
          <a:bodyPr wrap="square">
            <a:spAutoFit/>
          </a:bodyPr>
          <a:lstStyle/>
          <a:p>
            <a:pPr algn="just">
              <a:lnSpc>
                <a:spcPct val="107000"/>
              </a:lnSpc>
              <a:spcAft>
                <a:spcPts val="800"/>
              </a:spcAft>
            </a:pPr>
            <a:r>
              <a:rPr lang="en-US" sz="3600" dirty="0" smtClean="0">
                <a:latin typeface="Calibri" panose="020F0502020204030204" pitchFamily="34" charset="0"/>
                <a:ea typeface="Calibri" panose="020F0502020204030204" pitchFamily="34" charset="0"/>
                <a:cs typeface="Mangal" panose="02040503050203030202" pitchFamily="18" charset="0"/>
              </a:rPr>
              <a:t>Intellectual </a:t>
            </a:r>
            <a:r>
              <a:rPr lang="en-US" sz="3600" dirty="0">
                <a:latin typeface="Calibri" panose="020F0502020204030204" pitchFamily="34" charset="0"/>
                <a:ea typeface="Calibri" panose="020F0502020204030204" pitchFamily="34" charset="0"/>
                <a:cs typeface="Mangal" panose="02040503050203030202" pitchFamily="18" charset="0"/>
              </a:rPr>
              <a:t>Property refers to creations of the human mind e.g. a story, a song, a painting, a design &amp; etc. </a:t>
            </a:r>
          </a:p>
          <a:p>
            <a:pPr algn="just">
              <a:lnSpc>
                <a:spcPct val="107000"/>
              </a:lnSpc>
              <a:spcAft>
                <a:spcPts val="800"/>
              </a:spcAft>
            </a:pPr>
            <a:r>
              <a:rPr lang="en-US" sz="3600" dirty="0">
                <a:latin typeface="Calibri" panose="020F0502020204030204" pitchFamily="34" charset="0"/>
                <a:ea typeface="Calibri" panose="020F0502020204030204" pitchFamily="34" charset="0"/>
                <a:cs typeface="Mangal" panose="02040503050203030202" pitchFamily="18" charset="0"/>
              </a:rPr>
              <a:t>The facets of intellectual property that relate to cyber space are covered by Cyber law. </a:t>
            </a:r>
            <a:endParaRPr lang="en-US" sz="36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566670" y="980849"/>
            <a:ext cx="4438138" cy="721736"/>
          </a:xfrm>
          <a:prstGeom prst="rect">
            <a:avLst/>
          </a:prstGeom>
        </p:spPr>
        <p:txBody>
          <a:bodyPr wrap="none">
            <a:spAutoFit/>
          </a:bodyPr>
          <a:lstStyle/>
          <a:p>
            <a:pPr>
              <a:lnSpc>
                <a:spcPct val="107000"/>
              </a:lnSpc>
              <a:spcAft>
                <a:spcPts val="800"/>
              </a:spcAft>
            </a:pPr>
            <a:r>
              <a:rPr lang="en-US" sz="4000" dirty="0">
                <a:latin typeface="Calibri" panose="020F0502020204030204" pitchFamily="34" charset="0"/>
                <a:ea typeface="Calibri" panose="020F0502020204030204" pitchFamily="34" charset="0"/>
                <a:cs typeface="Mangal" panose="02040503050203030202" pitchFamily="18" charset="0"/>
              </a:rPr>
              <a:t>Intellectual Property</a:t>
            </a:r>
          </a:p>
        </p:txBody>
      </p:sp>
    </p:spTree>
    <p:extLst>
      <p:ext uri="{BB962C8B-B14F-4D97-AF65-F5344CB8AC3E}">
        <p14:creationId xmlns:p14="http://schemas.microsoft.com/office/powerpoint/2010/main" val="794778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6772" y="2037197"/>
            <a:ext cx="9624811" cy="4474110"/>
          </a:xfrm>
          <a:prstGeom prst="rect">
            <a:avLst/>
          </a:prstGeom>
        </p:spPr>
        <p:txBody>
          <a:bodyPr wrap="square">
            <a:spAutoFit/>
          </a:bodyPr>
          <a:lstStyle/>
          <a:p>
            <a:pPr marL="457200" indent="-457200" algn="just">
              <a:lnSpc>
                <a:spcPct val="107000"/>
              </a:lnSpc>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Copyright law in relation to computer software, source code, websites, cell phone content etc.</a:t>
            </a:r>
          </a:p>
          <a:p>
            <a:pPr marL="457200" indent="-457200" algn="just">
              <a:lnSpc>
                <a:spcPct val="107000"/>
              </a:lnSpc>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Licensing in terms of software and source code.</a:t>
            </a:r>
          </a:p>
          <a:p>
            <a:pPr marL="457200" indent="-457200" algn="just">
              <a:lnSpc>
                <a:spcPct val="107000"/>
              </a:lnSpc>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Trademark law with relation to domain names, meta tags, mirroring, framing, linking etc. </a:t>
            </a:r>
          </a:p>
          <a:p>
            <a:pPr marL="457200" indent="-457200" algn="just">
              <a:lnSpc>
                <a:spcPct val="107000"/>
              </a:lnSpc>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Semiconductor law which relates to the protection of semiconductor integrated circuits design and layouts. </a:t>
            </a:r>
          </a:p>
          <a:p>
            <a:pPr marL="457200" indent="-457200" algn="just">
              <a:lnSpc>
                <a:spcPct val="107000"/>
              </a:lnSpc>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Patent law is relation to computer hardware and software. </a:t>
            </a:r>
            <a:r>
              <a:rPr lang="en-US" dirty="0">
                <a:latin typeface="Calibri" panose="020F0502020204030204" pitchFamily="34" charset="0"/>
                <a:ea typeface="Calibri" panose="020F0502020204030204" pitchFamily="34" charset="0"/>
                <a:cs typeface="Mangal" panose="02040503050203030202" pitchFamily="18" charset="0"/>
              </a:rPr>
              <a:t/>
            </a:r>
            <a:br>
              <a:rPr lang="en-US" dirty="0">
                <a:latin typeface="Calibri" panose="020F0502020204030204" pitchFamily="34" charset="0"/>
                <a:ea typeface="Calibri" panose="020F0502020204030204" pitchFamily="34" charset="0"/>
                <a:cs typeface="Mangal" panose="02040503050203030202" pitchFamily="18" charset="0"/>
              </a:rPr>
            </a:br>
            <a:endParaRPr lang="en-US"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948743" y="890669"/>
            <a:ext cx="6096000" cy="707886"/>
          </a:xfrm>
          <a:prstGeom prst="rect">
            <a:avLst/>
          </a:prstGeom>
        </p:spPr>
        <p:txBody>
          <a:bodyPr>
            <a:spAutoFit/>
          </a:bodyPr>
          <a:lstStyle/>
          <a:p>
            <a:r>
              <a:rPr lang="en-US" sz="4000" dirty="0" smtClean="0">
                <a:latin typeface="Calibri" panose="020F0502020204030204" pitchFamily="34" charset="0"/>
                <a:ea typeface="Calibri" panose="020F0502020204030204" pitchFamily="34" charset="0"/>
                <a:cs typeface="Mangal" panose="02040503050203030202" pitchFamily="18" charset="0"/>
              </a:rPr>
              <a:t>Facts of Intellectual Property </a:t>
            </a:r>
            <a:endParaRPr lang="en-US" sz="4000" dirty="0"/>
          </a:p>
        </p:txBody>
      </p:sp>
    </p:spTree>
    <p:extLst>
      <p:ext uri="{BB962C8B-B14F-4D97-AF65-F5344CB8AC3E}">
        <p14:creationId xmlns:p14="http://schemas.microsoft.com/office/powerpoint/2010/main" val="1646877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275" y="2094789"/>
            <a:ext cx="10547797" cy="4344459"/>
          </a:xfrm>
          <a:prstGeom prst="rect">
            <a:avLst/>
          </a:prstGeom>
        </p:spPr>
        <p:txBody>
          <a:bodyPr wrap="square">
            <a:spAutoFit/>
          </a:bodyPr>
          <a:lstStyle/>
          <a:p>
            <a:pPr marL="571500" indent="-571500" algn="just">
              <a:lnSpc>
                <a:spcPct val="107000"/>
              </a:lnSpc>
              <a:spcAft>
                <a:spcPts val="800"/>
              </a:spcAft>
              <a:buFont typeface="Arial" panose="020B0604020202020204" pitchFamily="34" charset="0"/>
              <a:buChar char="•"/>
            </a:pPr>
            <a:r>
              <a:rPr lang="en-US" sz="3600" dirty="0" smtClean="0">
                <a:latin typeface="Calibri" panose="020F0502020204030204" pitchFamily="34" charset="0"/>
                <a:ea typeface="Calibri" panose="020F0502020204030204" pitchFamily="34" charset="0"/>
                <a:cs typeface="Mangal" panose="02040503050203030202" pitchFamily="18" charset="0"/>
              </a:rPr>
              <a:t>Data </a:t>
            </a:r>
            <a:r>
              <a:rPr lang="en-US" sz="3600" dirty="0">
                <a:latin typeface="Calibri" panose="020F0502020204030204" pitchFamily="34" charset="0"/>
                <a:ea typeface="Calibri" panose="020F0502020204030204" pitchFamily="34" charset="0"/>
                <a:cs typeface="Mangal" panose="02040503050203030202" pitchFamily="18" charset="0"/>
              </a:rPr>
              <a:t>Protection and Privacy Laws aim to achieve a fair balance between the privacy rights of the individual and the interests of data controllers such as banks, hospitals, email service providers etc. </a:t>
            </a:r>
          </a:p>
          <a:p>
            <a:pPr marL="571500" indent="-571500" algn="just">
              <a:lnSpc>
                <a:spcPct val="107000"/>
              </a:lnSpc>
              <a:spcAft>
                <a:spcPts val="800"/>
              </a:spcAft>
              <a:buFont typeface="Arial" panose="020B0604020202020204" pitchFamily="34" charset="0"/>
              <a:buChar char="•"/>
            </a:pPr>
            <a:r>
              <a:rPr lang="en-US" sz="3600" dirty="0">
                <a:latin typeface="Calibri" panose="020F0502020204030204" pitchFamily="34" charset="0"/>
                <a:ea typeface="Calibri" panose="020F0502020204030204" pitchFamily="34" charset="0"/>
                <a:cs typeface="Mangal" panose="02040503050203030202" pitchFamily="18" charset="0"/>
              </a:rPr>
              <a:t>These laws seek to address the challenges to privacy caused by collecting, storing and transmitting data using new technologies. </a:t>
            </a:r>
            <a:endParaRPr lang="en-US" sz="36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502275" y="839182"/>
            <a:ext cx="6044925" cy="784702"/>
          </a:xfrm>
          <a:prstGeom prst="rect">
            <a:avLst/>
          </a:prstGeom>
        </p:spPr>
        <p:txBody>
          <a:bodyPr wrap="none">
            <a:spAutoFit/>
          </a:bodyPr>
          <a:lstStyle/>
          <a:p>
            <a:pPr>
              <a:lnSpc>
                <a:spcPct val="107000"/>
              </a:lnSpc>
              <a:spcAft>
                <a:spcPts val="800"/>
              </a:spcAft>
            </a:pPr>
            <a:r>
              <a:rPr lang="en-US" sz="4400" dirty="0">
                <a:latin typeface="Calibri" panose="020F0502020204030204" pitchFamily="34" charset="0"/>
                <a:ea typeface="Calibri" panose="020F0502020204030204" pitchFamily="34" charset="0"/>
                <a:cs typeface="Mangal" panose="02040503050203030202" pitchFamily="18" charset="0"/>
              </a:rPr>
              <a:t>Data Protection &amp; Privacy</a:t>
            </a:r>
          </a:p>
        </p:txBody>
      </p:sp>
    </p:spTree>
    <p:extLst>
      <p:ext uri="{BB962C8B-B14F-4D97-AF65-F5344CB8AC3E}">
        <p14:creationId xmlns:p14="http://schemas.microsoft.com/office/powerpoint/2010/main" val="3253615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033" y="1869772"/>
            <a:ext cx="10844012" cy="4592283"/>
          </a:xfrm>
          <a:prstGeom prst="rect">
            <a:avLst/>
          </a:prstGeom>
        </p:spPr>
        <p:txBody>
          <a:bodyPr wrap="square">
            <a:spAutoFit/>
          </a:bodyPr>
          <a:lstStyle/>
          <a:p>
            <a:pPr algn="just">
              <a:lnSpc>
                <a:spcPct val="107000"/>
              </a:lnSpc>
              <a:spcAft>
                <a:spcPts val="800"/>
              </a:spcAft>
            </a:pPr>
            <a:r>
              <a:rPr lang="en-US" sz="3200" dirty="0" smtClean="0">
                <a:latin typeface="Calibri" panose="020F0502020204030204" pitchFamily="34" charset="0"/>
                <a:ea typeface="Calibri" panose="020F0502020204030204" pitchFamily="34" charset="0"/>
                <a:cs typeface="Mangal" panose="02040503050203030202" pitchFamily="18" charset="0"/>
              </a:rPr>
              <a:t>The </a:t>
            </a:r>
            <a:r>
              <a:rPr lang="en-US" sz="3200" dirty="0">
                <a:latin typeface="Calibri" panose="020F0502020204030204" pitchFamily="34" charset="0"/>
                <a:ea typeface="Calibri" panose="020F0502020204030204" pitchFamily="34" charset="0"/>
                <a:cs typeface="Mangal" panose="02040503050203030202" pitchFamily="18" charset="0"/>
              </a:rPr>
              <a:t>primary source of cyber law in India is the Information Technology Act, 2000 ( IT Act.)</a:t>
            </a:r>
          </a:p>
          <a:p>
            <a:pPr algn="just">
              <a:lnSpc>
                <a:spcPct val="107000"/>
              </a:lnSpc>
              <a:spcAft>
                <a:spcPts val="800"/>
              </a:spcAft>
            </a:pPr>
            <a:r>
              <a:rPr lang="en-US" sz="3200" dirty="0">
                <a:latin typeface="Calibri" panose="020F0502020204030204" pitchFamily="34" charset="0"/>
                <a:ea typeface="Calibri" panose="020F0502020204030204" pitchFamily="34" charset="0"/>
                <a:cs typeface="Mangal" panose="02040503050203030202" pitchFamily="18" charset="0"/>
              </a:rPr>
              <a:t>The main purpose of the Act is to provide legal recognition to electronic commerce and to facilitate filing of electronic records with the Government. </a:t>
            </a:r>
          </a:p>
          <a:p>
            <a:pPr marL="285750" indent="-285750" algn="just">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Information Technology Act 2000 consisted of 94 sections segregated into 13 chapters. </a:t>
            </a:r>
          </a:p>
          <a:p>
            <a:pPr marL="285750" indent="-285750" algn="just">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Four Schedules form part of the Act.</a:t>
            </a:r>
            <a:endParaRPr lang="en-US" sz="36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528033" y="787667"/>
            <a:ext cx="5176417" cy="847604"/>
          </a:xfrm>
          <a:prstGeom prst="rect">
            <a:avLst/>
          </a:prstGeom>
        </p:spPr>
        <p:txBody>
          <a:bodyPr wrap="none">
            <a:spAutoFit/>
          </a:bodyPr>
          <a:lstStyle/>
          <a:p>
            <a:pPr>
              <a:lnSpc>
                <a:spcPct val="107000"/>
              </a:lnSpc>
              <a:spcAft>
                <a:spcPts val="800"/>
              </a:spcAft>
            </a:pPr>
            <a:r>
              <a:rPr lang="en-US" sz="4800" dirty="0">
                <a:latin typeface="Calibri" panose="020F0502020204030204" pitchFamily="34" charset="0"/>
                <a:ea typeface="Calibri" panose="020F0502020204030204" pitchFamily="34" charset="0"/>
                <a:cs typeface="Mangal" panose="02040503050203030202" pitchFamily="18" charset="0"/>
              </a:rPr>
              <a:t>IT Act of India, 2000</a:t>
            </a:r>
          </a:p>
        </p:txBody>
      </p:sp>
    </p:spTree>
    <p:extLst>
      <p:ext uri="{BB962C8B-B14F-4D97-AF65-F5344CB8AC3E}">
        <p14:creationId xmlns:p14="http://schemas.microsoft.com/office/powerpoint/2010/main" val="2577612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669" y="2043273"/>
            <a:ext cx="11037195" cy="4673587"/>
          </a:xfrm>
          <a:prstGeom prst="rect">
            <a:avLst/>
          </a:prstGeom>
        </p:spPr>
        <p:txBody>
          <a:bodyPr wrap="square">
            <a:spAutoFit/>
          </a:bodyPr>
          <a:lstStyle/>
          <a:p>
            <a:pPr marL="457200" indent="-457200" algn="just">
              <a:lnSpc>
                <a:spcPct val="107000"/>
              </a:lnSpc>
              <a:spcAft>
                <a:spcPts val="800"/>
              </a:spcAft>
              <a:buFont typeface="Arial" panose="020B0604020202020204" pitchFamily="34" charset="0"/>
              <a:buChar char="•"/>
            </a:pPr>
            <a:r>
              <a:rPr lang="en-US" sz="3400" dirty="0" smtClean="0">
                <a:latin typeface="Calibri" panose="020F0502020204030204" pitchFamily="34" charset="0"/>
                <a:ea typeface="Calibri" panose="020F0502020204030204" pitchFamily="34" charset="0"/>
                <a:cs typeface="Mangal" panose="02040503050203030202" pitchFamily="18" charset="0"/>
              </a:rPr>
              <a:t>ITA </a:t>
            </a:r>
            <a:r>
              <a:rPr lang="en-US" sz="3400" dirty="0">
                <a:latin typeface="Calibri" panose="020F0502020204030204" pitchFamily="34" charset="0"/>
                <a:ea typeface="Calibri" panose="020F0502020204030204" pitchFamily="34" charset="0"/>
                <a:cs typeface="Mangal" panose="02040503050203030202" pitchFamily="18" charset="0"/>
              </a:rPr>
              <a:t>2008, as the new version of Information Technology Act 2000 is often referred, has provided additional focus on Information Security. It has added several new sections on offences including Cyber Terrorism and Date Protection.</a:t>
            </a:r>
          </a:p>
          <a:p>
            <a:pPr marL="457200" indent="-457200" algn="just">
              <a:lnSpc>
                <a:spcPct val="107000"/>
              </a:lnSpc>
              <a:spcAft>
                <a:spcPts val="800"/>
              </a:spcAft>
              <a:buFont typeface="Arial" panose="020B0604020202020204" pitchFamily="34" charset="0"/>
              <a:buChar char="•"/>
            </a:pPr>
            <a:r>
              <a:rPr lang="en-US" sz="3400" dirty="0">
                <a:latin typeface="Calibri" panose="020F0502020204030204" pitchFamily="34" charset="0"/>
                <a:ea typeface="Calibri" panose="020F0502020204030204" pitchFamily="34" charset="0"/>
                <a:cs typeface="Mangal" panose="02040503050203030202" pitchFamily="18" charset="0"/>
              </a:rPr>
              <a:t>The Information Technology Amendment Act, 2008 ( IT Act 2008) has been passed by the parliament on 23</a:t>
            </a:r>
            <a:r>
              <a:rPr lang="en-US" sz="3400" baseline="30000" dirty="0">
                <a:latin typeface="Calibri" panose="020F0502020204030204" pitchFamily="34" charset="0"/>
                <a:ea typeface="Calibri" panose="020F0502020204030204" pitchFamily="34" charset="0"/>
                <a:cs typeface="Mangal" panose="02040503050203030202" pitchFamily="18" charset="0"/>
              </a:rPr>
              <a:t>rd</a:t>
            </a:r>
            <a:r>
              <a:rPr lang="en-US" sz="3400" dirty="0">
                <a:latin typeface="Calibri" panose="020F0502020204030204" pitchFamily="34" charset="0"/>
                <a:ea typeface="Calibri" panose="020F0502020204030204" pitchFamily="34" charset="0"/>
                <a:cs typeface="Mangal" panose="02040503050203030202" pitchFamily="18" charset="0"/>
              </a:rPr>
              <a:t> December 2008 and came into force from October 27, 2009 onwards. </a:t>
            </a:r>
            <a:endParaRPr lang="en-US" sz="34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566669" y="787665"/>
            <a:ext cx="5887702" cy="784702"/>
          </a:xfrm>
          <a:prstGeom prst="rect">
            <a:avLst/>
          </a:prstGeom>
        </p:spPr>
        <p:txBody>
          <a:bodyPr wrap="none">
            <a:spAutoFit/>
          </a:bodyPr>
          <a:lstStyle/>
          <a:p>
            <a:pPr>
              <a:lnSpc>
                <a:spcPct val="107000"/>
              </a:lnSpc>
              <a:spcAft>
                <a:spcPts val="800"/>
              </a:spcAft>
            </a:pPr>
            <a:r>
              <a:rPr lang="en-US" sz="4400" dirty="0">
                <a:latin typeface="Calibri" panose="020F0502020204030204" pitchFamily="34" charset="0"/>
                <a:ea typeface="Calibri" panose="020F0502020204030204" pitchFamily="34" charset="0"/>
                <a:cs typeface="Mangal" panose="02040503050203030202" pitchFamily="18" charset="0"/>
              </a:rPr>
              <a:t>IT Amendment Act, 2008</a:t>
            </a:r>
          </a:p>
        </p:txBody>
      </p:sp>
    </p:spTree>
    <p:extLst>
      <p:ext uri="{BB962C8B-B14F-4D97-AF65-F5344CB8AC3E}">
        <p14:creationId xmlns:p14="http://schemas.microsoft.com/office/powerpoint/2010/main" val="822639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453560"/>
            <a:ext cx="9613861" cy="3599316"/>
          </a:xfrm>
        </p:spPr>
        <p:txBody>
          <a:bodyPr/>
          <a:lstStyle/>
          <a:p>
            <a:pPr marL="0" indent="0">
              <a:buNone/>
            </a:pPr>
            <a:r>
              <a:rPr lang="en-US" dirty="0" smtClean="0"/>
              <a:t>Prof. </a:t>
            </a:r>
            <a:r>
              <a:rPr lang="en-US" dirty="0" err="1" smtClean="0"/>
              <a:t>Anand</a:t>
            </a:r>
            <a:r>
              <a:rPr lang="en-US" dirty="0" smtClean="0"/>
              <a:t> </a:t>
            </a:r>
            <a:r>
              <a:rPr lang="en-US" dirty="0" err="1" smtClean="0"/>
              <a:t>Paliwal</a:t>
            </a:r>
            <a:r>
              <a:rPr lang="en-US" dirty="0" smtClean="0"/>
              <a:t> </a:t>
            </a:r>
          </a:p>
          <a:p>
            <a:pPr marL="0" indent="0">
              <a:buNone/>
            </a:pPr>
            <a:r>
              <a:rPr lang="en-US" dirty="0" smtClean="0"/>
              <a:t>Dean, University College of Law, </a:t>
            </a:r>
          </a:p>
          <a:p>
            <a:pPr marL="0" indent="0">
              <a:buNone/>
            </a:pPr>
            <a:r>
              <a:rPr lang="en-US" dirty="0" err="1" smtClean="0"/>
              <a:t>Mohanlal</a:t>
            </a:r>
            <a:r>
              <a:rPr lang="en-US" dirty="0" smtClean="0"/>
              <a:t> </a:t>
            </a:r>
            <a:r>
              <a:rPr lang="en-US" dirty="0" err="1" smtClean="0"/>
              <a:t>Sukhadia</a:t>
            </a:r>
            <a:r>
              <a:rPr lang="en-US" dirty="0"/>
              <a:t> </a:t>
            </a:r>
            <a:r>
              <a:rPr lang="en-US" dirty="0" smtClean="0"/>
              <a:t>University, Udaipur </a:t>
            </a:r>
            <a:endParaRPr lang="en-US" dirty="0"/>
          </a:p>
        </p:txBody>
      </p:sp>
      <p:sp>
        <p:nvSpPr>
          <p:cNvPr id="4" name="Rectangle 3"/>
          <p:cNvSpPr/>
          <p:nvPr/>
        </p:nvSpPr>
        <p:spPr>
          <a:xfrm>
            <a:off x="4220198" y="617045"/>
            <a:ext cx="3751604" cy="1446550"/>
          </a:xfrm>
          <a:prstGeom prst="rect">
            <a:avLst/>
          </a:prstGeom>
        </p:spPr>
        <p:txBody>
          <a:bodyPr wrap="none">
            <a:spAutoFit/>
          </a:bodyPr>
          <a:lstStyle/>
          <a:p>
            <a:r>
              <a:rPr lang="en-US" sz="8800" b="1" dirty="0" smtClean="0">
                <a:latin typeface="Calibri" panose="020F0502020204030204" pitchFamily="34" charset="0"/>
                <a:cs typeface="Calibri" panose="020F0502020204030204" pitchFamily="34" charset="0"/>
              </a:rPr>
              <a:t>Thanks </a:t>
            </a:r>
            <a:endParaRPr lang="en-US" sz="8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998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4" y="2228045"/>
            <a:ext cx="10058400" cy="2602636"/>
          </a:xfrm>
          <a:prstGeom prst="rect">
            <a:avLst/>
          </a:prstGeom>
        </p:spPr>
        <p:txBody>
          <a:bodyPr wrap="square">
            <a:spAutoFit/>
          </a:bodyPr>
          <a:lstStyle/>
          <a:p>
            <a:pPr algn="just">
              <a:lnSpc>
                <a:spcPct val="107000"/>
              </a:lnSpc>
              <a:spcAft>
                <a:spcPts val="800"/>
              </a:spcAft>
            </a:pPr>
            <a:r>
              <a:rPr lang="en-US" sz="2800" b="1" dirty="0">
                <a:latin typeface="Calibri" panose="020F0502020204030204" pitchFamily="34" charset="0"/>
                <a:ea typeface="Calibri" panose="020F0502020204030204" pitchFamily="34" charset="0"/>
                <a:cs typeface="Mangal" panose="02040503050203030202" pitchFamily="18" charset="0"/>
              </a:rPr>
              <a:t>“The modern thief can steal more with a computer than with a </a:t>
            </a:r>
            <a:r>
              <a:rPr lang="en-US" sz="2800" b="1" dirty="0" smtClean="0">
                <a:latin typeface="Calibri" panose="020F0502020204030204" pitchFamily="34" charset="0"/>
                <a:ea typeface="Calibri" panose="020F0502020204030204" pitchFamily="34" charset="0"/>
                <a:cs typeface="Mangal" panose="02040503050203030202" pitchFamily="18" charset="0"/>
              </a:rPr>
              <a:t>gun. Tomorrow’s </a:t>
            </a:r>
            <a:r>
              <a:rPr lang="en-US" sz="2800" b="1" dirty="0">
                <a:latin typeface="Calibri" panose="020F0502020204030204" pitchFamily="34" charset="0"/>
                <a:ea typeface="Calibri" panose="020F0502020204030204" pitchFamily="34" charset="0"/>
                <a:cs typeface="Mangal" panose="02040503050203030202" pitchFamily="18" charset="0"/>
              </a:rPr>
              <a:t>terrorist may be able to do more damage with a keyboard than with a bomb</a:t>
            </a:r>
            <a:r>
              <a:rPr lang="en-US" sz="2800" b="1" dirty="0" smtClean="0">
                <a:latin typeface="Calibri" panose="020F0502020204030204" pitchFamily="34" charset="0"/>
                <a:ea typeface="Calibri" panose="020F0502020204030204" pitchFamily="34" charset="0"/>
                <a:cs typeface="Mangal" panose="02040503050203030202" pitchFamily="18" charset="0"/>
              </a:rPr>
              <a:t>”</a:t>
            </a:r>
          </a:p>
          <a:p>
            <a:pPr algn="just">
              <a:lnSpc>
                <a:spcPct val="107000"/>
              </a:lnSpc>
              <a:spcAft>
                <a:spcPts val="800"/>
              </a:spcAft>
            </a:pPr>
            <a:endParaRPr lang="en-US" sz="2800" b="1" dirty="0">
              <a:latin typeface="Calibri" panose="020F0502020204030204" pitchFamily="34" charset="0"/>
              <a:ea typeface="Calibri" panose="020F0502020204030204" pitchFamily="34" charset="0"/>
              <a:cs typeface="Mangal" panose="02040503050203030202" pitchFamily="18" charset="0"/>
            </a:endParaRPr>
          </a:p>
          <a:p>
            <a:pPr marL="457200" marR="0" lvl="0" indent="-457200" algn="just">
              <a:lnSpc>
                <a:spcPct val="107000"/>
              </a:lnSpc>
              <a:spcBef>
                <a:spcPts val="0"/>
              </a:spcBef>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Mangal" panose="02040503050203030202" pitchFamily="18" charset="0"/>
              </a:rPr>
              <a:t>National Research Council, U S A “Computers at Risk” (1991)</a:t>
            </a:r>
            <a:endParaRPr lang="en-US"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90116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5915" y="2215167"/>
            <a:ext cx="9079605" cy="3751668"/>
          </a:xfrm>
          <a:prstGeom prst="rect">
            <a:avLst/>
          </a:prstGeom>
        </p:spPr>
        <p:txBody>
          <a:bodyPr wrap="square">
            <a:spAutoFit/>
          </a:bodyPr>
          <a:lstStyle/>
          <a:p>
            <a:pPr algn="just">
              <a:lnSpc>
                <a:spcPct val="107000"/>
              </a:lnSpc>
              <a:spcAft>
                <a:spcPts val="800"/>
              </a:spcAft>
            </a:pPr>
            <a:r>
              <a:rPr lang="en-US" sz="3600" dirty="0" smtClean="0">
                <a:latin typeface="Calibri" panose="020F0502020204030204" pitchFamily="34" charset="0"/>
                <a:ea typeface="Calibri" panose="020F0502020204030204" pitchFamily="34" charset="0"/>
                <a:cs typeface="Mangal" panose="02040503050203030202" pitchFamily="18" charset="0"/>
              </a:rPr>
              <a:t>Cyber </a:t>
            </a:r>
            <a:r>
              <a:rPr lang="en-US" sz="3600" dirty="0">
                <a:latin typeface="Calibri" panose="020F0502020204030204" pitchFamily="34" charset="0"/>
                <a:ea typeface="Calibri" panose="020F0502020204030204" pitchFamily="34" charset="0"/>
                <a:cs typeface="Mangal" panose="02040503050203030202" pitchFamily="18" charset="0"/>
              </a:rPr>
              <a:t>Law is the law governing cyber space.</a:t>
            </a:r>
          </a:p>
          <a:p>
            <a:pPr algn="just">
              <a:lnSpc>
                <a:spcPct val="107000"/>
              </a:lnSpc>
              <a:spcAft>
                <a:spcPts val="800"/>
              </a:spcAft>
            </a:pPr>
            <a:r>
              <a:rPr lang="en-US" sz="3600" dirty="0">
                <a:latin typeface="Calibri" panose="020F0502020204030204" pitchFamily="34" charset="0"/>
                <a:ea typeface="Calibri" panose="020F0502020204030204" pitchFamily="34" charset="0"/>
                <a:cs typeface="Mangal" panose="02040503050203030202" pitchFamily="18" charset="0"/>
              </a:rPr>
              <a:t>Cyber space is a very wide term and includes computers, networks, software, data storage devices (such as hard disks, USB disks </a:t>
            </a:r>
            <a:r>
              <a:rPr lang="en-US" sz="3600" dirty="0" smtClean="0">
                <a:latin typeface="Calibri" panose="020F0502020204030204" pitchFamily="34" charset="0"/>
                <a:ea typeface="Calibri" panose="020F0502020204030204" pitchFamily="34" charset="0"/>
                <a:cs typeface="Mangal" panose="02040503050203030202" pitchFamily="18" charset="0"/>
              </a:rPr>
              <a:t>etc.), </a:t>
            </a:r>
            <a:r>
              <a:rPr lang="en-US" sz="3600" dirty="0">
                <a:latin typeface="Calibri" panose="020F0502020204030204" pitchFamily="34" charset="0"/>
                <a:ea typeface="Calibri" panose="020F0502020204030204" pitchFamily="34" charset="0"/>
                <a:cs typeface="Mangal" panose="02040503050203030202" pitchFamily="18" charset="0"/>
              </a:rPr>
              <a:t>the Internet, websites, emails and even electronic devices such as cell phones. ATM machines etc.</a:t>
            </a:r>
            <a:endParaRPr lang="en-US" sz="36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5" name="Rectangle 4"/>
          <p:cNvSpPr/>
          <p:nvPr/>
        </p:nvSpPr>
        <p:spPr>
          <a:xfrm>
            <a:off x="965915" y="929334"/>
            <a:ext cx="4801827" cy="784702"/>
          </a:xfrm>
          <a:prstGeom prst="rect">
            <a:avLst/>
          </a:prstGeom>
        </p:spPr>
        <p:txBody>
          <a:bodyPr wrap="none">
            <a:spAutoFit/>
          </a:bodyPr>
          <a:lstStyle/>
          <a:p>
            <a:pPr>
              <a:lnSpc>
                <a:spcPct val="107000"/>
              </a:lnSpc>
              <a:spcAft>
                <a:spcPts val="800"/>
              </a:spcAft>
            </a:pPr>
            <a:r>
              <a:rPr lang="en-US" sz="4400" dirty="0">
                <a:latin typeface="Calibri" panose="020F0502020204030204" pitchFamily="34" charset="0"/>
                <a:ea typeface="Calibri" panose="020F0502020204030204" pitchFamily="34" charset="0"/>
                <a:cs typeface="Calibri" panose="020F0502020204030204" pitchFamily="34" charset="0"/>
              </a:rPr>
              <a:t>What is Cyber Law ?</a:t>
            </a:r>
          </a:p>
        </p:txBody>
      </p:sp>
    </p:spTree>
    <p:extLst>
      <p:ext uri="{BB962C8B-B14F-4D97-AF65-F5344CB8AC3E}">
        <p14:creationId xmlns:p14="http://schemas.microsoft.com/office/powerpoint/2010/main" val="46500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956" y="2281685"/>
            <a:ext cx="8311166" cy="3034677"/>
          </a:xfrm>
          <a:prstGeom prst="rect">
            <a:avLst/>
          </a:prstGeom>
        </p:spPr>
        <p:txBody>
          <a:bodyPr wrap="square">
            <a:spAutoFit/>
          </a:bodyPr>
          <a:lstStyle/>
          <a:p>
            <a:pPr marL="571500" indent="-571500" algn="just">
              <a:lnSpc>
                <a:spcPct val="107000"/>
              </a:lnSpc>
              <a:spcAft>
                <a:spcPts val="800"/>
              </a:spcAft>
              <a:buFont typeface="Arial" panose="020B0604020202020204" pitchFamily="34" charset="0"/>
              <a:buChar char="•"/>
            </a:pPr>
            <a:r>
              <a:rPr lang="en-US" sz="4000" dirty="0" smtClean="0">
                <a:latin typeface="Calibri" panose="020F0502020204030204" pitchFamily="34" charset="0"/>
                <a:ea typeface="Calibri" panose="020F0502020204030204" pitchFamily="34" charset="0"/>
                <a:cs typeface="Mangal" panose="02040503050203030202" pitchFamily="18" charset="0"/>
              </a:rPr>
              <a:t>Cyber </a:t>
            </a:r>
            <a:r>
              <a:rPr lang="en-US" sz="4000" dirty="0">
                <a:latin typeface="Calibri" panose="020F0502020204030204" pitchFamily="34" charset="0"/>
                <a:ea typeface="Calibri" panose="020F0502020204030204" pitchFamily="34" charset="0"/>
                <a:cs typeface="Mangal" panose="02040503050203030202" pitchFamily="18" charset="0"/>
              </a:rPr>
              <a:t>Crimes </a:t>
            </a:r>
            <a:endParaRPr lang="en-US" sz="4000" dirty="0" smtClean="0">
              <a:latin typeface="Calibri" panose="020F0502020204030204" pitchFamily="34" charset="0"/>
              <a:ea typeface="Calibri" panose="020F0502020204030204" pitchFamily="34" charset="0"/>
              <a:cs typeface="Mangal" panose="02040503050203030202" pitchFamily="18" charset="0"/>
            </a:endParaRPr>
          </a:p>
          <a:p>
            <a:pPr marL="571500" indent="-571500" algn="just">
              <a:lnSpc>
                <a:spcPct val="107000"/>
              </a:lnSpc>
              <a:spcAft>
                <a:spcPts val="800"/>
              </a:spcAft>
              <a:buFont typeface="Arial" panose="020B0604020202020204" pitchFamily="34" charset="0"/>
              <a:buChar char="•"/>
            </a:pPr>
            <a:r>
              <a:rPr lang="en-US" sz="4000" dirty="0" smtClean="0">
                <a:latin typeface="Calibri" panose="020F0502020204030204" pitchFamily="34" charset="0"/>
                <a:ea typeface="Calibri" panose="020F0502020204030204" pitchFamily="34" charset="0"/>
                <a:cs typeface="Mangal" panose="02040503050203030202" pitchFamily="18" charset="0"/>
              </a:rPr>
              <a:t>Electronic </a:t>
            </a:r>
            <a:r>
              <a:rPr lang="en-US" sz="4000" dirty="0">
                <a:latin typeface="Calibri" panose="020F0502020204030204" pitchFamily="34" charset="0"/>
                <a:ea typeface="Calibri" panose="020F0502020204030204" pitchFamily="34" charset="0"/>
                <a:cs typeface="Mangal" panose="02040503050203030202" pitchFamily="18" charset="0"/>
              </a:rPr>
              <a:t>and Digital </a:t>
            </a:r>
            <a:r>
              <a:rPr lang="en-US" sz="4000" dirty="0" smtClean="0">
                <a:latin typeface="Calibri" panose="020F0502020204030204" pitchFamily="34" charset="0"/>
                <a:ea typeface="Calibri" panose="020F0502020204030204" pitchFamily="34" charset="0"/>
                <a:cs typeface="Mangal" panose="02040503050203030202" pitchFamily="18" charset="0"/>
              </a:rPr>
              <a:t>Signatures</a:t>
            </a:r>
          </a:p>
          <a:p>
            <a:pPr marL="571500" indent="-571500" algn="just">
              <a:lnSpc>
                <a:spcPct val="107000"/>
              </a:lnSpc>
              <a:spcAft>
                <a:spcPts val="800"/>
              </a:spcAft>
              <a:buFont typeface="Arial" panose="020B0604020202020204" pitchFamily="34" charset="0"/>
              <a:buChar char="•"/>
            </a:pPr>
            <a:r>
              <a:rPr lang="en-US" sz="4000" dirty="0" smtClean="0">
                <a:latin typeface="Calibri" panose="020F0502020204030204" pitchFamily="34" charset="0"/>
                <a:ea typeface="Calibri" panose="020F0502020204030204" pitchFamily="34" charset="0"/>
                <a:cs typeface="Mangal" panose="02040503050203030202" pitchFamily="18" charset="0"/>
              </a:rPr>
              <a:t>Intellectual </a:t>
            </a:r>
            <a:r>
              <a:rPr lang="en-US" sz="4000" dirty="0">
                <a:latin typeface="Calibri" panose="020F0502020204030204" pitchFamily="34" charset="0"/>
                <a:ea typeface="Calibri" panose="020F0502020204030204" pitchFamily="34" charset="0"/>
                <a:cs typeface="Mangal" panose="02040503050203030202" pitchFamily="18" charset="0"/>
              </a:rPr>
              <a:t>Property </a:t>
            </a:r>
            <a:endParaRPr lang="en-US" sz="4000" dirty="0" smtClean="0">
              <a:latin typeface="Calibri" panose="020F0502020204030204" pitchFamily="34" charset="0"/>
              <a:ea typeface="Calibri" panose="020F0502020204030204" pitchFamily="34" charset="0"/>
              <a:cs typeface="Mangal" panose="02040503050203030202" pitchFamily="18" charset="0"/>
            </a:endParaRPr>
          </a:p>
          <a:p>
            <a:pPr marL="571500" indent="-571500" algn="just">
              <a:lnSpc>
                <a:spcPct val="107000"/>
              </a:lnSpc>
              <a:spcAft>
                <a:spcPts val="800"/>
              </a:spcAft>
              <a:buFont typeface="Arial" panose="020B0604020202020204" pitchFamily="34" charset="0"/>
              <a:buChar char="•"/>
            </a:pPr>
            <a:r>
              <a:rPr lang="en-US" sz="4000" dirty="0" smtClean="0">
                <a:latin typeface="Calibri" panose="020F0502020204030204" pitchFamily="34" charset="0"/>
                <a:ea typeface="Calibri" panose="020F0502020204030204" pitchFamily="34" charset="0"/>
                <a:cs typeface="Mangal" panose="02040503050203030202" pitchFamily="18" charset="0"/>
              </a:rPr>
              <a:t>Data </a:t>
            </a:r>
            <a:r>
              <a:rPr lang="en-US" sz="4000" dirty="0">
                <a:latin typeface="Calibri" panose="020F0502020204030204" pitchFamily="34" charset="0"/>
                <a:ea typeface="Calibri" panose="020F0502020204030204" pitchFamily="34" charset="0"/>
                <a:cs typeface="Mangal" panose="02040503050203030202" pitchFamily="18" charset="0"/>
              </a:rPr>
              <a:t>Protection and </a:t>
            </a:r>
            <a:r>
              <a:rPr lang="en-US" sz="4000" dirty="0" smtClean="0">
                <a:latin typeface="Calibri" panose="020F0502020204030204" pitchFamily="34" charset="0"/>
                <a:ea typeface="Calibri" panose="020F0502020204030204" pitchFamily="34" charset="0"/>
                <a:cs typeface="Mangal" panose="02040503050203030202" pitchFamily="18" charset="0"/>
              </a:rPr>
              <a:t>Privacy.</a:t>
            </a:r>
            <a:endParaRPr lang="en-US" sz="4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819956" y="993728"/>
            <a:ext cx="9233425" cy="658835"/>
          </a:xfrm>
          <a:prstGeom prst="rect">
            <a:avLst/>
          </a:prstGeom>
        </p:spPr>
        <p:txBody>
          <a:bodyPr wrap="none">
            <a:spAutoFit/>
          </a:bodyPr>
          <a:lstStyle/>
          <a:p>
            <a:pPr algn="ctr">
              <a:lnSpc>
                <a:spcPct val="107000"/>
              </a:lnSpc>
              <a:spcAft>
                <a:spcPts val="800"/>
              </a:spcAft>
            </a:pPr>
            <a:r>
              <a:rPr lang="en-US" sz="3600" dirty="0">
                <a:latin typeface="Calibri" panose="020F0502020204030204" pitchFamily="34" charset="0"/>
                <a:ea typeface="Calibri" panose="020F0502020204030204" pitchFamily="34" charset="0"/>
                <a:cs typeface="Mangal" panose="02040503050203030202" pitchFamily="18" charset="0"/>
              </a:rPr>
              <a:t>Cyber law of India encompasses laws relating to </a:t>
            </a:r>
          </a:p>
        </p:txBody>
      </p:sp>
    </p:spTree>
    <p:extLst>
      <p:ext uri="{BB962C8B-B14F-4D97-AF65-F5344CB8AC3E}">
        <p14:creationId xmlns:p14="http://schemas.microsoft.com/office/powerpoint/2010/main" val="1993806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8490" y="2253803"/>
            <a:ext cx="9491730" cy="3860159"/>
          </a:xfrm>
          <a:prstGeom prst="rect">
            <a:avLst/>
          </a:prstGeom>
        </p:spPr>
        <p:txBody>
          <a:bodyPr wrap="square">
            <a:spAutoFit/>
          </a:bodyPr>
          <a:lstStyle/>
          <a:p>
            <a:pPr algn="just">
              <a:lnSpc>
                <a:spcPct val="107000"/>
              </a:lnSpc>
              <a:spcAft>
                <a:spcPts val="800"/>
              </a:spcAft>
            </a:pPr>
            <a:r>
              <a:rPr lang="en-US" sz="3200" dirty="0">
                <a:latin typeface="Calibri" panose="020F0502020204030204" pitchFamily="34" charset="0"/>
                <a:ea typeface="Calibri" panose="020F0502020204030204" pitchFamily="34" charset="0"/>
                <a:cs typeface="Mangal" panose="02040503050203030202" pitchFamily="18" charset="0"/>
              </a:rPr>
              <a:t>Cyber crime is the latest and perhaps the most complicated problem in the cyber world. </a:t>
            </a:r>
          </a:p>
          <a:p>
            <a:pPr marL="457200" marR="0" lvl="0" indent="-457200" algn="just">
              <a:lnSpc>
                <a:spcPct val="107000"/>
              </a:lnSpc>
              <a:spcBef>
                <a:spcPts val="0"/>
              </a:spcBef>
              <a:spcAft>
                <a:spcPts val="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Cyber crimes are unlawful acts where computer is used either as a tool; or a target; or both.</a:t>
            </a:r>
          </a:p>
          <a:p>
            <a:pPr marL="457200" marR="0" lvl="0" indent="-457200" algn="just">
              <a:lnSpc>
                <a:spcPct val="107000"/>
              </a:lnSpc>
              <a:spcBef>
                <a:spcPts val="0"/>
              </a:spcBef>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The enormous growth in electronic commerce (e-commerce) and online share trading has led to phenomenal spurt in incidents of cyber crime.</a:t>
            </a:r>
            <a:endParaRPr lang="en-US" sz="32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798490" y="900379"/>
            <a:ext cx="4432688" cy="707886"/>
          </a:xfrm>
          <a:prstGeom prst="rect">
            <a:avLst/>
          </a:prstGeom>
        </p:spPr>
        <p:txBody>
          <a:bodyPr wrap="none">
            <a:spAutoFit/>
          </a:bodyPr>
          <a:lstStyle/>
          <a:p>
            <a:r>
              <a:rPr lang="en-US" sz="4000" dirty="0" smtClean="0">
                <a:latin typeface="Calibri" panose="020F0502020204030204" pitchFamily="34" charset="0"/>
                <a:ea typeface="Calibri" panose="020F0502020204030204" pitchFamily="34" charset="0"/>
                <a:cs typeface="Mangal" panose="02040503050203030202" pitchFamily="18" charset="0"/>
              </a:rPr>
              <a:t>What is Cyber Crime</a:t>
            </a:r>
            <a:endParaRPr lang="en-US" sz="4000" dirty="0"/>
          </a:p>
        </p:txBody>
      </p:sp>
    </p:spTree>
    <p:extLst>
      <p:ext uri="{BB962C8B-B14F-4D97-AF65-F5344CB8AC3E}">
        <p14:creationId xmlns:p14="http://schemas.microsoft.com/office/powerpoint/2010/main" val="2130428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642" y="2616387"/>
            <a:ext cx="8899301" cy="2068259"/>
          </a:xfrm>
          <a:prstGeom prst="rect">
            <a:avLst/>
          </a:prstGeom>
        </p:spPr>
        <p:txBody>
          <a:bodyPr wrap="square">
            <a:spAutoFit/>
          </a:bodyPr>
          <a:lstStyle/>
          <a:p>
            <a:pPr marL="571500" marR="0" lvl="0" indent="-571500">
              <a:lnSpc>
                <a:spcPct val="107000"/>
              </a:lnSpc>
              <a:spcBef>
                <a:spcPts val="0"/>
              </a:spcBef>
              <a:spcAft>
                <a:spcPts val="0"/>
              </a:spcAft>
              <a:buFont typeface="Arial" panose="020B0604020202020204" pitchFamily="34" charset="0"/>
              <a:buChar char="•"/>
            </a:pPr>
            <a:r>
              <a:rPr lang="en-US" sz="4000" dirty="0" smtClean="0">
                <a:latin typeface="Calibri" panose="020F0502020204030204" pitchFamily="34" charset="0"/>
                <a:ea typeface="Calibri" panose="020F0502020204030204" pitchFamily="34" charset="0"/>
                <a:cs typeface="Mangal" panose="02040503050203030202" pitchFamily="18" charset="0"/>
              </a:rPr>
              <a:t>Cybercrimes </a:t>
            </a:r>
            <a:r>
              <a:rPr lang="en-US" sz="4000" dirty="0">
                <a:latin typeface="Calibri" panose="020F0502020204030204" pitchFamily="34" charset="0"/>
                <a:ea typeface="Calibri" panose="020F0502020204030204" pitchFamily="34" charset="0"/>
                <a:cs typeface="Mangal" panose="02040503050203030202" pitchFamily="18" charset="0"/>
              </a:rPr>
              <a:t>against persons</a:t>
            </a:r>
          </a:p>
          <a:p>
            <a:pPr marL="571500" marR="0" lvl="0" indent="-571500">
              <a:lnSpc>
                <a:spcPct val="107000"/>
              </a:lnSpc>
              <a:spcBef>
                <a:spcPts val="0"/>
              </a:spcBef>
              <a:spcAft>
                <a:spcPts val="0"/>
              </a:spcAft>
              <a:buFont typeface="Arial" panose="020B0604020202020204" pitchFamily="34" charset="0"/>
              <a:buChar char="•"/>
            </a:pPr>
            <a:r>
              <a:rPr lang="en-US" sz="4000" dirty="0">
                <a:latin typeface="Calibri" panose="020F0502020204030204" pitchFamily="34" charset="0"/>
                <a:ea typeface="Calibri" panose="020F0502020204030204" pitchFamily="34" charset="0"/>
                <a:cs typeface="Mangal" panose="02040503050203030202" pitchFamily="18" charset="0"/>
              </a:rPr>
              <a:t>Cybercrimes against property</a:t>
            </a:r>
          </a:p>
          <a:p>
            <a:pPr marL="571500" marR="0" lvl="0" indent="-571500">
              <a:lnSpc>
                <a:spcPct val="107000"/>
              </a:lnSpc>
              <a:spcBef>
                <a:spcPts val="0"/>
              </a:spcBef>
              <a:spcAft>
                <a:spcPts val="800"/>
              </a:spcAft>
              <a:buFont typeface="Arial" panose="020B0604020202020204" pitchFamily="34" charset="0"/>
              <a:buChar char="•"/>
            </a:pPr>
            <a:r>
              <a:rPr lang="en-US" sz="4000" dirty="0">
                <a:latin typeface="Calibri" panose="020F0502020204030204" pitchFamily="34" charset="0"/>
                <a:ea typeface="Calibri" panose="020F0502020204030204" pitchFamily="34" charset="0"/>
                <a:cs typeface="Mangal" panose="02040503050203030202" pitchFamily="18" charset="0"/>
              </a:rPr>
              <a:t>Cybercrimes against government </a:t>
            </a:r>
            <a:endParaRPr lang="en-US" sz="4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3" name="Rectangle 2"/>
          <p:cNvSpPr/>
          <p:nvPr/>
        </p:nvSpPr>
        <p:spPr>
          <a:xfrm>
            <a:off x="888642" y="665242"/>
            <a:ext cx="9105363" cy="1277914"/>
          </a:xfrm>
          <a:prstGeom prst="rect">
            <a:avLst/>
          </a:prstGeom>
        </p:spPr>
        <p:txBody>
          <a:bodyPr wrap="square">
            <a:spAutoFit/>
          </a:bodyPr>
          <a:lstStyle/>
          <a:p>
            <a:pPr>
              <a:lnSpc>
                <a:spcPct val="107000"/>
              </a:lnSpc>
              <a:spcAft>
                <a:spcPts val="800"/>
              </a:spcAft>
            </a:pPr>
            <a:r>
              <a:rPr lang="en-US" sz="3600" dirty="0">
                <a:latin typeface="Calibri" panose="020F0502020204030204" pitchFamily="34" charset="0"/>
                <a:ea typeface="Calibri" panose="020F0502020204030204" pitchFamily="34" charset="0"/>
                <a:cs typeface="Mangal" panose="02040503050203030202" pitchFamily="18" charset="0"/>
              </a:rPr>
              <a:t>Cybercrimes can be basically divided into three major categories :</a:t>
            </a:r>
          </a:p>
        </p:txBody>
      </p:sp>
    </p:spTree>
    <p:extLst>
      <p:ext uri="{BB962C8B-B14F-4D97-AF65-F5344CB8AC3E}">
        <p14:creationId xmlns:p14="http://schemas.microsoft.com/office/powerpoint/2010/main" val="1439592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1217" y="2099257"/>
            <a:ext cx="9929611" cy="4527137"/>
          </a:xfrm>
          <a:prstGeom prst="rect">
            <a:avLst/>
          </a:prstGeom>
        </p:spPr>
        <p:txBody>
          <a:bodyPr wrap="square">
            <a:spAutoFit/>
          </a:bodyPr>
          <a:lstStyle/>
          <a:p>
            <a:pPr marL="457200" indent="-457200" algn="just">
              <a:lnSpc>
                <a:spcPct val="107000"/>
              </a:lnSpc>
              <a:spcAft>
                <a:spcPts val="800"/>
              </a:spcAft>
              <a:buFont typeface="Arial" panose="020B0604020202020204" pitchFamily="34" charset="0"/>
              <a:buChar char="•"/>
            </a:pPr>
            <a:r>
              <a:rPr lang="en-US" sz="3400" dirty="0" smtClean="0">
                <a:latin typeface="Calibri" panose="020F0502020204030204" pitchFamily="34" charset="0"/>
                <a:ea typeface="Calibri" panose="020F0502020204030204" pitchFamily="34" charset="0"/>
                <a:cs typeface="Mangal" panose="02040503050203030202" pitchFamily="18" charset="0"/>
              </a:rPr>
              <a:t>Cybercrimes </a:t>
            </a:r>
            <a:r>
              <a:rPr lang="en-US" sz="3400" dirty="0">
                <a:latin typeface="Calibri" panose="020F0502020204030204" pitchFamily="34" charset="0"/>
                <a:ea typeface="Calibri" panose="020F0502020204030204" pitchFamily="34" charset="0"/>
                <a:cs typeface="Mangal" panose="02040503050203030202" pitchFamily="18" charset="0"/>
              </a:rPr>
              <a:t>committed against persons include various crimes like transmission of child – pornography, harassment of any one with the use of a computer such as e-mail.</a:t>
            </a:r>
          </a:p>
          <a:p>
            <a:pPr marL="457200" indent="-457200" algn="just">
              <a:buFont typeface="Arial" panose="020B0604020202020204" pitchFamily="34" charset="0"/>
              <a:buChar char="•"/>
            </a:pPr>
            <a:r>
              <a:rPr lang="en-US" sz="3400" dirty="0" smtClean="0">
                <a:latin typeface="Calibri" panose="020F0502020204030204" pitchFamily="34" charset="0"/>
                <a:ea typeface="Calibri" panose="020F0502020204030204" pitchFamily="34" charset="0"/>
                <a:cs typeface="Mangal" panose="02040503050203030202" pitchFamily="18" charset="0"/>
              </a:rPr>
              <a:t>The </a:t>
            </a:r>
            <a:r>
              <a:rPr lang="en-US" sz="3400" dirty="0">
                <a:latin typeface="Calibri" panose="020F0502020204030204" pitchFamily="34" charset="0"/>
                <a:ea typeface="Calibri" panose="020F0502020204030204" pitchFamily="34" charset="0"/>
                <a:cs typeface="Mangal" panose="02040503050203030202" pitchFamily="18" charset="0"/>
              </a:rPr>
              <a:t>trafficking, distribution, posting, and dissemination of obscene material including pornography and indecent exposure, is one the most important Cybercrimes known today in </a:t>
            </a:r>
            <a:r>
              <a:rPr lang="en-US" sz="3400" dirty="0" smtClean="0">
                <a:latin typeface="Calibri" panose="020F0502020204030204" pitchFamily="34" charset="0"/>
                <a:ea typeface="Calibri" panose="020F0502020204030204" pitchFamily="34" charset="0"/>
                <a:cs typeface="Mangal" panose="02040503050203030202" pitchFamily="18" charset="0"/>
              </a:rPr>
              <a:t>general.</a:t>
            </a:r>
            <a:endParaRPr lang="en-US" sz="3400" dirty="0"/>
          </a:p>
        </p:txBody>
      </p:sp>
      <p:sp>
        <p:nvSpPr>
          <p:cNvPr id="3" name="Rectangle 2"/>
          <p:cNvSpPr/>
          <p:nvPr/>
        </p:nvSpPr>
        <p:spPr>
          <a:xfrm>
            <a:off x="721217" y="967970"/>
            <a:ext cx="6030818" cy="750975"/>
          </a:xfrm>
          <a:prstGeom prst="rect">
            <a:avLst/>
          </a:prstGeom>
        </p:spPr>
        <p:txBody>
          <a:bodyPr wrap="none">
            <a:spAutoFit/>
          </a:bodyPr>
          <a:lstStyle/>
          <a:p>
            <a:pPr>
              <a:lnSpc>
                <a:spcPct val="107000"/>
              </a:lnSpc>
              <a:spcAft>
                <a:spcPts val="800"/>
              </a:spcAft>
            </a:pPr>
            <a:r>
              <a:rPr lang="en-US" sz="4000" dirty="0">
                <a:latin typeface="Calibri" panose="020F0502020204030204" pitchFamily="34" charset="0"/>
                <a:ea typeface="Calibri" panose="020F0502020204030204" pitchFamily="34" charset="0"/>
                <a:cs typeface="Mangal" panose="02040503050203030202" pitchFamily="18" charset="0"/>
              </a:rPr>
              <a:t>Cyber </a:t>
            </a:r>
            <a:r>
              <a:rPr lang="en-US" sz="4000" dirty="0" smtClean="0">
                <a:latin typeface="Calibri" panose="020F0502020204030204" pitchFamily="34" charset="0"/>
                <a:ea typeface="Calibri" panose="020F0502020204030204" pitchFamily="34" charset="0"/>
                <a:cs typeface="Mangal" panose="02040503050203030202" pitchFamily="18" charset="0"/>
              </a:rPr>
              <a:t>crime against </a:t>
            </a:r>
            <a:r>
              <a:rPr lang="en-US" sz="4000" dirty="0">
                <a:latin typeface="Calibri" panose="020F0502020204030204" pitchFamily="34" charset="0"/>
                <a:ea typeface="Calibri" panose="020F0502020204030204" pitchFamily="34" charset="0"/>
                <a:cs typeface="Mangal" panose="02040503050203030202" pitchFamily="18" charset="0"/>
              </a:rPr>
              <a:t>persons</a:t>
            </a:r>
          </a:p>
        </p:txBody>
      </p:sp>
    </p:spTree>
    <p:extLst>
      <p:ext uri="{BB962C8B-B14F-4D97-AF65-F5344CB8AC3E}">
        <p14:creationId xmlns:p14="http://schemas.microsoft.com/office/powerpoint/2010/main" val="1516687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6219" y="2246946"/>
            <a:ext cx="10560677" cy="3102901"/>
          </a:xfrm>
          <a:prstGeom prst="rect">
            <a:avLst/>
          </a:prstGeom>
        </p:spPr>
        <p:txBody>
          <a:bodyPr wrap="square">
            <a:spAutoFit/>
          </a:bodyPr>
          <a:lstStyle/>
          <a:p>
            <a:pPr>
              <a:lnSpc>
                <a:spcPct val="107000"/>
              </a:lnSpc>
              <a:spcAft>
                <a:spcPts val="800"/>
              </a:spcAft>
            </a:pPr>
            <a:r>
              <a:rPr lang="en-US" sz="3200" dirty="0" smtClean="0">
                <a:latin typeface="Calibri" panose="020F0502020204030204" pitchFamily="34" charset="0"/>
                <a:ea typeface="Calibri" panose="020F0502020204030204" pitchFamily="34" charset="0"/>
                <a:cs typeface="Mangal" panose="02040503050203030202" pitchFamily="18" charset="0"/>
              </a:rPr>
              <a:t>These </a:t>
            </a:r>
            <a:r>
              <a:rPr lang="en-US" sz="3200" dirty="0">
                <a:latin typeface="Calibri" panose="020F0502020204030204" pitchFamily="34" charset="0"/>
                <a:ea typeface="Calibri" panose="020F0502020204030204" pitchFamily="34" charset="0"/>
                <a:cs typeface="Mangal" panose="02040503050203030202" pitchFamily="18" charset="0"/>
              </a:rPr>
              <a:t>crimes include :</a:t>
            </a:r>
          </a:p>
          <a:p>
            <a:pPr marL="457200" indent="-45720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 Computer vandalism (destruction of other’s property);</a:t>
            </a:r>
          </a:p>
          <a:p>
            <a:pPr marL="457200" indent="-45720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Transmission of harmful </a:t>
            </a:r>
            <a:r>
              <a:rPr lang="en-US" sz="3200" dirty="0" err="1">
                <a:latin typeface="Calibri" panose="020F0502020204030204" pitchFamily="34" charset="0"/>
                <a:ea typeface="Calibri" panose="020F0502020204030204" pitchFamily="34" charset="0"/>
                <a:cs typeface="Mangal" panose="02040503050203030202" pitchFamily="18" charset="0"/>
              </a:rPr>
              <a:t>programmes</a:t>
            </a:r>
            <a:r>
              <a:rPr lang="en-US" sz="3200" dirty="0">
                <a:latin typeface="Calibri" panose="020F0502020204030204" pitchFamily="34" charset="0"/>
                <a:ea typeface="Calibri" panose="020F0502020204030204" pitchFamily="34" charset="0"/>
                <a:cs typeface="Mangal" panose="02040503050203030202" pitchFamily="18" charset="0"/>
              </a:rPr>
              <a:t>;</a:t>
            </a:r>
          </a:p>
          <a:p>
            <a:pPr marL="457200" indent="-457200">
              <a:lnSpc>
                <a:spcPct val="107000"/>
              </a:lnSpc>
              <a:spcAft>
                <a:spcPts val="800"/>
              </a:spcAft>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Siphoning of funds form financial institution;</a:t>
            </a:r>
          </a:p>
          <a:p>
            <a:pPr marL="457200" indent="-457200">
              <a:buFont typeface="Arial" panose="020B0604020202020204" pitchFamily="34" charset="0"/>
              <a:buChar char="•"/>
            </a:pPr>
            <a:r>
              <a:rPr lang="en-US" sz="3200" dirty="0">
                <a:latin typeface="Calibri" panose="020F0502020204030204" pitchFamily="34" charset="0"/>
                <a:ea typeface="Calibri" panose="020F0502020204030204" pitchFamily="34" charset="0"/>
                <a:cs typeface="Mangal" panose="02040503050203030202" pitchFamily="18" charset="0"/>
              </a:rPr>
              <a:t>Stealing secret information &amp; date.</a:t>
            </a:r>
            <a:endParaRPr lang="en-US" sz="3200" dirty="0"/>
          </a:p>
        </p:txBody>
      </p:sp>
      <p:sp>
        <p:nvSpPr>
          <p:cNvPr id="3" name="Rectangle 2"/>
          <p:cNvSpPr/>
          <p:nvPr/>
        </p:nvSpPr>
        <p:spPr>
          <a:xfrm>
            <a:off x="1146219" y="942213"/>
            <a:ext cx="7067704" cy="784702"/>
          </a:xfrm>
          <a:prstGeom prst="rect">
            <a:avLst/>
          </a:prstGeom>
        </p:spPr>
        <p:txBody>
          <a:bodyPr wrap="none">
            <a:spAutoFit/>
          </a:bodyPr>
          <a:lstStyle/>
          <a:p>
            <a:pPr>
              <a:lnSpc>
                <a:spcPct val="107000"/>
              </a:lnSpc>
              <a:spcAft>
                <a:spcPts val="800"/>
              </a:spcAft>
            </a:pPr>
            <a:r>
              <a:rPr lang="en-US" sz="4400" dirty="0">
                <a:latin typeface="Calibri" panose="020F0502020204030204" pitchFamily="34" charset="0"/>
                <a:ea typeface="Calibri" panose="020F0502020204030204" pitchFamily="34" charset="0"/>
                <a:cs typeface="Mangal" panose="02040503050203030202" pitchFamily="18" charset="0"/>
              </a:rPr>
              <a:t>Cyber </a:t>
            </a:r>
            <a:r>
              <a:rPr lang="en-US" sz="4400" dirty="0" smtClean="0">
                <a:latin typeface="Calibri" panose="020F0502020204030204" pitchFamily="34" charset="0"/>
                <a:ea typeface="Calibri" panose="020F0502020204030204" pitchFamily="34" charset="0"/>
                <a:cs typeface="Mangal" panose="02040503050203030202" pitchFamily="18" charset="0"/>
              </a:rPr>
              <a:t>Crime Against Property </a:t>
            </a:r>
            <a:endParaRPr lang="en-US" sz="4400" dirty="0">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9448138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180</TotalTime>
  <Words>1891</Words>
  <Application>Microsoft Office PowerPoint</Application>
  <PresentationFormat>Widescreen</PresentationFormat>
  <Paragraphs>115</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Mangal</vt:lpstr>
      <vt:lpstr>Trebuchet MS</vt:lpstr>
      <vt:lpstr>Berlin</vt:lpstr>
      <vt:lpstr> CYBER LAW IN INDIA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cyberspace as a tool </vt:lpstr>
      <vt:lpstr>Use of Cyberspace as target</vt:lpstr>
      <vt:lpstr>Legislative Provisions  </vt:lpstr>
      <vt:lpstr>PowerPoint Presentation</vt:lpstr>
      <vt:lpstr>PowerPoint Presentation</vt:lpstr>
      <vt:lpstr>26/11 Attack Case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LAW</dc:title>
  <dc:creator>NV</dc:creator>
  <cp:lastModifiedBy>NV</cp:lastModifiedBy>
  <cp:revision>24</cp:revision>
  <cp:lastPrinted>2018-01-17T09:20:26Z</cp:lastPrinted>
  <dcterms:created xsi:type="dcterms:W3CDTF">2018-01-17T06:26:27Z</dcterms:created>
  <dcterms:modified xsi:type="dcterms:W3CDTF">2018-01-17T09:58:12Z</dcterms:modified>
</cp:coreProperties>
</file>