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7"/>
  </p:notesMasterIdLst>
  <p:sldIdLst>
    <p:sldId id="256" r:id="rId2"/>
    <p:sldId id="290" r:id="rId3"/>
    <p:sldId id="258" r:id="rId4"/>
    <p:sldId id="259" r:id="rId5"/>
    <p:sldId id="260" r:id="rId6"/>
    <p:sldId id="261" r:id="rId7"/>
    <p:sldId id="309" r:id="rId8"/>
    <p:sldId id="315" r:id="rId9"/>
    <p:sldId id="311" r:id="rId10"/>
    <p:sldId id="318" r:id="rId11"/>
    <p:sldId id="262" r:id="rId12"/>
    <p:sldId id="263" r:id="rId13"/>
    <p:sldId id="319" r:id="rId14"/>
    <p:sldId id="320" r:id="rId15"/>
    <p:sldId id="321" r:id="rId16"/>
    <p:sldId id="288" r:id="rId17"/>
    <p:sldId id="264" r:id="rId18"/>
    <p:sldId id="265" r:id="rId19"/>
    <p:sldId id="322" r:id="rId20"/>
    <p:sldId id="323" r:id="rId21"/>
    <p:sldId id="324" r:id="rId22"/>
    <p:sldId id="325" r:id="rId23"/>
    <p:sldId id="326" r:id="rId24"/>
    <p:sldId id="327" r:id="rId25"/>
    <p:sldId id="266" r:id="rId26"/>
    <p:sldId id="328" r:id="rId27"/>
    <p:sldId id="329" r:id="rId28"/>
    <p:sldId id="267" r:id="rId29"/>
    <p:sldId id="268" r:id="rId30"/>
    <p:sldId id="269" r:id="rId31"/>
    <p:sldId id="270" r:id="rId32"/>
    <p:sldId id="272" r:id="rId33"/>
    <p:sldId id="273" r:id="rId34"/>
    <p:sldId id="274" r:id="rId35"/>
    <p:sldId id="275" r:id="rId36"/>
    <p:sldId id="277" r:id="rId37"/>
    <p:sldId id="278" r:id="rId38"/>
    <p:sldId id="291" r:id="rId39"/>
    <p:sldId id="292" r:id="rId40"/>
    <p:sldId id="293" r:id="rId41"/>
    <p:sldId id="294" r:id="rId42"/>
    <p:sldId id="330" r:id="rId43"/>
    <p:sldId id="331" r:id="rId44"/>
    <p:sldId id="296" r:id="rId45"/>
    <p:sldId id="297" r:id="rId46"/>
    <p:sldId id="298" r:id="rId47"/>
    <p:sldId id="299" r:id="rId48"/>
    <p:sldId id="332" r:id="rId49"/>
    <p:sldId id="300" r:id="rId50"/>
    <p:sldId id="310" r:id="rId51"/>
    <p:sldId id="314" r:id="rId52"/>
    <p:sldId id="316" r:id="rId53"/>
    <p:sldId id="333" r:id="rId54"/>
    <p:sldId id="317" r:id="rId55"/>
    <p:sldId id="334"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620"/>
    <p:restoredTop sz="94660"/>
  </p:normalViewPr>
  <p:slideViewPr>
    <p:cSldViewPr>
      <p:cViewPr varScale="1">
        <p:scale>
          <a:sx n="82" d="100"/>
          <a:sy n="82"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AE28D9-D59E-43E1-A622-4E230F1E7953}" type="datetimeFigureOut">
              <a:rPr lang="en-US" smtClean="0"/>
              <a:pPr/>
              <a:t>1/21/2017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288EBE-BDA5-40BB-AEB4-E9569CA4EB8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2288EBE-BDA5-40BB-AEB4-E9569CA4EB83}" type="slidenum">
              <a:rPr lang="en-US" smtClean="0"/>
              <a:pPr/>
              <a:t>51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1/21/2017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1/21/2017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762000"/>
            <a:ext cx="7315200" cy="3200400"/>
          </a:xfrm>
        </p:spPr>
        <p:txBody>
          <a:bodyPr>
            <a:normAutofit/>
          </a:bodyPr>
          <a:lstStyle/>
          <a:p>
            <a:pPr algn="ctr"/>
            <a:r>
              <a:rPr lang="en-US" sz="4800" dirty="0" smtClean="0"/>
              <a:t>Intellectual Property Rights And Plagiarism</a:t>
            </a:r>
            <a:r>
              <a:rPr lang="en-US" dirty="0" smtClean="0"/>
              <a:t/>
            </a:r>
            <a:br>
              <a:rPr lang="en-US" dirty="0" smtClean="0"/>
            </a:br>
            <a:endParaRPr lang="en-US" dirty="0"/>
          </a:p>
        </p:txBody>
      </p:sp>
      <p:sp>
        <p:nvSpPr>
          <p:cNvPr id="3" name="Subtitle 2"/>
          <p:cNvSpPr>
            <a:spLocks noGrp="1"/>
          </p:cNvSpPr>
          <p:nvPr>
            <p:ph type="subTitle" idx="1"/>
          </p:nvPr>
        </p:nvSpPr>
        <p:spPr>
          <a:xfrm>
            <a:off x="533400" y="4267200"/>
            <a:ext cx="7854696" cy="1752600"/>
          </a:xfrm>
        </p:spPr>
        <p:txBody>
          <a:bodyPr>
            <a:normAutofit/>
          </a:bodyPr>
          <a:lstStyle/>
          <a:p>
            <a:r>
              <a:rPr lang="en-US" sz="2000" dirty="0" smtClean="0"/>
              <a:t>Prof. </a:t>
            </a:r>
            <a:r>
              <a:rPr lang="en-US" sz="2000" dirty="0" err="1" smtClean="0"/>
              <a:t>Anand</a:t>
            </a:r>
            <a:r>
              <a:rPr lang="en-US" sz="2000" dirty="0" smtClean="0"/>
              <a:t> </a:t>
            </a:r>
            <a:r>
              <a:rPr lang="en-US" sz="2000" dirty="0" err="1" smtClean="0"/>
              <a:t>Paliwal</a:t>
            </a:r>
            <a:endParaRPr lang="en-US" sz="2000" dirty="0" smtClean="0"/>
          </a:p>
          <a:p>
            <a:r>
              <a:rPr lang="en-US" sz="2000" dirty="0" smtClean="0"/>
              <a:t>Dean, Faculty of Law,</a:t>
            </a:r>
          </a:p>
          <a:p>
            <a:r>
              <a:rPr lang="en-US" sz="2000" dirty="0" err="1" smtClean="0"/>
              <a:t>Mohanlal</a:t>
            </a:r>
            <a:r>
              <a:rPr lang="en-US" sz="2000" dirty="0" smtClean="0"/>
              <a:t> </a:t>
            </a:r>
            <a:r>
              <a:rPr lang="en-US" sz="2000" dirty="0" err="1" smtClean="0"/>
              <a:t>Sukhadia</a:t>
            </a:r>
            <a:r>
              <a:rPr lang="en-US" sz="2000" dirty="0" smtClean="0"/>
              <a:t> University, </a:t>
            </a:r>
          </a:p>
          <a:p>
            <a:r>
              <a:rPr lang="en-US" sz="2000" dirty="0" smtClean="0"/>
              <a:t>Udaipur (Raj.)</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229600" cy="4876800"/>
          </a:xfrm>
        </p:spPr>
        <p:txBody>
          <a:bodyPr/>
          <a:lstStyle/>
          <a:p>
            <a:pPr algn="just"/>
            <a:r>
              <a:rPr lang="en-US" dirty="0" smtClean="0"/>
              <a:t>The term “IP rights”, refers to patents, copyrights and trademarks, the former two of which are the means of protection of original creative works. </a:t>
            </a:r>
          </a:p>
          <a:p>
            <a:pPr algn="just"/>
            <a:r>
              <a:rPr lang="en-US" dirty="0" smtClean="0"/>
              <a:t>Patent laws protect  inventions including new processes, articles of manufacture, compositions of matter, designs and plants. </a:t>
            </a:r>
          </a:p>
          <a:p>
            <a:pPr algn="just"/>
            <a:r>
              <a:rPr lang="en-US" dirty="0" smtClean="0"/>
              <a:t>Copyright laws protect literary and artistic works and covers IP from paintings to computer software. </a:t>
            </a:r>
          </a:p>
          <a:p>
            <a:pPr algn="just"/>
            <a:r>
              <a:rPr lang="en-US" dirty="0" smtClean="0"/>
              <a:t>Trademark laws protect words and symbols that are identifiers to certain brands, types of goods or services.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715962"/>
          </a:xfrm>
        </p:spPr>
        <p:txBody>
          <a:bodyPr>
            <a:normAutofit/>
          </a:bodyPr>
          <a:lstStyle/>
          <a:p>
            <a:r>
              <a:rPr lang="en-US" sz="3200" b="1" dirty="0" smtClean="0"/>
              <a:t>Patents</a:t>
            </a:r>
            <a:endParaRPr lang="en-US" sz="3200" b="1" dirty="0"/>
          </a:p>
        </p:txBody>
      </p:sp>
      <p:sp>
        <p:nvSpPr>
          <p:cNvPr id="3" name="Content Placeholder 2"/>
          <p:cNvSpPr>
            <a:spLocks noGrp="1"/>
          </p:cNvSpPr>
          <p:nvPr>
            <p:ph idx="1"/>
          </p:nvPr>
        </p:nvSpPr>
        <p:spPr>
          <a:xfrm>
            <a:off x="381000" y="990600"/>
            <a:ext cx="8229600" cy="5486400"/>
          </a:xfrm>
        </p:spPr>
        <p:txBody>
          <a:bodyPr>
            <a:normAutofit fontScale="92500" lnSpcReduction="10000"/>
          </a:bodyPr>
          <a:lstStyle/>
          <a:p>
            <a:pPr algn="just"/>
            <a:r>
              <a:rPr lang="en-US" dirty="0" smtClean="0"/>
              <a:t>A patent in general is a document issued by government describing an invention and thereby creating a legal situation, so that the patented invention can be exploited (manufactured, used, sold, imported) with the authorization of the owner of the patent. “Invention” means a technological improvement over what is existing. It is a kind of solution to a specific problem in the field of technology related to a process or a product. The protection conferred by the patent is limited in time (generally 20 years).</a:t>
            </a:r>
          </a:p>
          <a:p>
            <a:pPr algn="just"/>
            <a:r>
              <a:rPr lang="en-US" b="1" dirty="0" smtClean="0"/>
              <a:t>There are three types of patents: Design, Utility </a:t>
            </a:r>
            <a:r>
              <a:rPr lang="en-US" dirty="0" smtClean="0"/>
              <a:t>and </a:t>
            </a:r>
            <a:r>
              <a:rPr lang="en-US" b="1" dirty="0" smtClean="0"/>
              <a:t>Plant</a:t>
            </a:r>
            <a:r>
              <a:rPr lang="en-US" dirty="0" smtClean="0"/>
              <a:t> (asexual reproduction). For these types of patents there is a legal ownership right for a limited period of time, patents are issued by the United States Department of Commerce and the Patent and Trademark Office.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7467600" cy="1371600"/>
          </a:xfrm>
        </p:spPr>
        <p:txBody>
          <a:bodyPr>
            <a:noAutofit/>
          </a:bodyPr>
          <a:lstStyle/>
          <a:p>
            <a:r>
              <a:rPr lang="en-US" sz="2800" b="1" dirty="0" smtClean="0"/>
              <a:t>Traditional Knowledge</a:t>
            </a:r>
            <a:endParaRPr lang="en-US" sz="2800" b="1" dirty="0"/>
          </a:p>
        </p:txBody>
      </p:sp>
      <p:sp>
        <p:nvSpPr>
          <p:cNvPr id="3" name="Content Placeholder 2"/>
          <p:cNvSpPr>
            <a:spLocks noGrp="1"/>
          </p:cNvSpPr>
          <p:nvPr>
            <p:ph idx="1"/>
          </p:nvPr>
        </p:nvSpPr>
        <p:spPr>
          <a:xfrm>
            <a:off x="457200" y="1524000"/>
            <a:ext cx="7696200" cy="5638800"/>
          </a:xfrm>
        </p:spPr>
        <p:txBody>
          <a:bodyPr>
            <a:normAutofit/>
          </a:bodyPr>
          <a:lstStyle/>
          <a:p>
            <a:pPr algn="just"/>
            <a:r>
              <a:rPr lang="en-US" dirty="0" smtClean="0"/>
              <a:t>Traditional knowledge is that is already known and represents an aggregation or duplication of traditionally known properties of traditionally known  components , and it does not add anything new and non-obvious to something that has been already known.  Hence traditional knowledge cannot be patented for reason of novelty and non-obviousness. However any invention that is based on such traditional knowledge is  patentable.  </a:t>
            </a: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8229600" cy="4953000"/>
          </a:xfrm>
        </p:spPr>
        <p:txBody>
          <a:bodyPr>
            <a:normAutofit/>
          </a:bodyPr>
          <a:lstStyle/>
          <a:p>
            <a:pPr algn="just"/>
            <a:r>
              <a:rPr lang="en-US" dirty="0" smtClean="0"/>
              <a:t>In the case of </a:t>
            </a:r>
            <a:r>
              <a:rPr lang="en-US" dirty="0" err="1" smtClean="0"/>
              <a:t>Badische</a:t>
            </a:r>
            <a:r>
              <a:rPr lang="en-US" dirty="0" smtClean="0"/>
              <a:t> </a:t>
            </a:r>
            <a:r>
              <a:rPr lang="en-US" dirty="0" err="1" smtClean="0"/>
              <a:t>Anillin</a:t>
            </a:r>
            <a:r>
              <a:rPr lang="en-US" dirty="0" smtClean="0"/>
              <a:t> &amp; Soda </a:t>
            </a:r>
            <a:r>
              <a:rPr lang="en-US" dirty="0" err="1" smtClean="0"/>
              <a:t>Fabrik</a:t>
            </a:r>
            <a:r>
              <a:rPr lang="en-US" dirty="0" smtClean="0"/>
              <a:t> </a:t>
            </a:r>
            <a:r>
              <a:rPr lang="en-US" dirty="0" err="1" smtClean="0"/>
              <a:t>vs</a:t>
            </a:r>
            <a:r>
              <a:rPr lang="en-US" dirty="0" smtClean="0"/>
              <a:t> Cochrane et al, a patent was granted for the process of making </a:t>
            </a:r>
            <a:r>
              <a:rPr lang="en-US" dirty="0" err="1" smtClean="0"/>
              <a:t>Anthracene</a:t>
            </a:r>
            <a:r>
              <a:rPr lang="en-US" dirty="0" smtClean="0"/>
              <a:t>. It is a product made from coal tar which in effect has similar properties, uses and chemical composition as </a:t>
            </a:r>
            <a:r>
              <a:rPr lang="en-US" dirty="0" err="1" smtClean="0"/>
              <a:t>Alizarine</a:t>
            </a:r>
            <a:r>
              <a:rPr lang="en-US" dirty="0" smtClean="0"/>
              <a:t> </a:t>
            </a:r>
            <a:r>
              <a:rPr lang="en-US" dirty="0" err="1" smtClean="0"/>
              <a:t>Alizarineis</a:t>
            </a:r>
            <a:r>
              <a:rPr lang="en-US" dirty="0" smtClean="0"/>
              <a:t> a natural dye known for a long time in the art of </a:t>
            </a:r>
            <a:r>
              <a:rPr lang="en-US" dirty="0" err="1" smtClean="0"/>
              <a:t>colouring</a:t>
            </a:r>
            <a:r>
              <a:rPr lang="en-US" dirty="0" smtClean="0"/>
              <a:t>, found in the roots of the Madder plant and the substance and its properties had been known for a long time in the art of </a:t>
            </a:r>
            <a:r>
              <a:rPr lang="en-US" dirty="0" err="1" smtClean="0"/>
              <a:t>colouring</a:t>
            </a:r>
            <a:r>
              <a:rPr lang="en-US" dirty="0" smtClean="0"/>
              <a:t>. The US Supreme Court observed  that a product based on traditional knowledge may  if, is patentable it meets the requirements of novelty, non-obviousness and utility.</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8229600" cy="4389120"/>
          </a:xfrm>
        </p:spPr>
        <p:txBody>
          <a:bodyPr>
            <a:normAutofit lnSpcReduction="10000"/>
          </a:bodyPr>
          <a:lstStyle/>
          <a:p>
            <a:pPr algn="just">
              <a:spcAft>
                <a:spcPts val="600"/>
              </a:spcAft>
            </a:pPr>
            <a:r>
              <a:rPr lang="en-US" dirty="0" smtClean="0"/>
              <a:t>In </a:t>
            </a:r>
            <a:r>
              <a:rPr lang="en-US" dirty="0" err="1" smtClean="0"/>
              <a:t>Lux</a:t>
            </a:r>
            <a:r>
              <a:rPr lang="en-US" dirty="0" smtClean="0"/>
              <a:t> Traffic Controls Ltd. V. Pike Signals Ltd. </a:t>
            </a:r>
          </a:p>
          <a:p>
            <a:pPr algn="just">
              <a:buNone/>
            </a:pPr>
            <a:r>
              <a:rPr lang="en-US" dirty="0" smtClean="0"/>
              <a:t>	The defendant claimed that the plaintiff’s two patent in relation to traffic signal control systems were invalid of a number of grounds. The second patent was for a means of  varying the </a:t>
            </a:r>
            <a:r>
              <a:rPr lang="en-US" dirty="0" err="1" smtClean="0"/>
              <a:t>intergreen</a:t>
            </a:r>
            <a:r>
              <a:rPr lang="en-US" dirty="0" smtClean="0"/>
              <a:t> period, the safety period between the lights in one direction changing to red and before the lights in the other direction changed to green. It was argued that the invention was obvious. The court found that the invention may have been simple, but question of obviousness depends on a great extent on the prior art.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001000" cy="4572000"/>
          </a:xfrm>
        </p:spPr>
        <p:txBody>
          <a:bodyPr/>
          <a:lstStyle/>
          <a:p>
            <a:pPr algn="just"/>
            <a:r>
              <a:rPr lang="en-US" dirty="0" smtClean="0"/>
              <a:t>In Environmental Designs Ltd. V. Union Oil Co., the Court provided the following list of factors to be considered in determining the level of ordinary skill in the art:</a:t>
            </a:r>
          </a:p>
          <a:p>
            <a:pPr marL="404813" indent="-231775">
              <a:buNone/>
            </a:pPr>
            <a:r>
              <a:rPr lang="en-US" dirty="0" smtClean="0"/>
              <a:t>	1.  The educational level of the inventors;</a:t>
            </a:r>
          </a:p>
          <a:p>
            <a:pPr marL="404813" indent="-231775">
              <a:buNone/>
            </a:pPr>
            <a:r>
              <a:rPr lang="en-US" dirty="0" smtClean="0"/>
              <a:t>	2.  Type of problems encountered in the art;</a:t>
            </a:r>
          </a:p>
          <a:p>
            <a:pPr marL="404813" indent="-231775">
              <a:buNone/>
            </a:pPr>
            <a:r>
              <a:rPr lang="en-US" dirty="0" smtClean="0"/>
              <a:t>	3.  Prior art solutions to those problems;</a:t>
            </a:r>
          </a:p>
          <a:p>
            <a:pPr marL="404813" indent="-231775">
              <a:buNone/>
            </a:pPr>
            <a:r>
              <a:rPr lang="en-US" dirty="0" smtClean="0"/>
              <a:t>	4.  Rapidity with which inventions are made;</a:t>
            </a:r>
          </a:p>
          <a:p>
            <a:pPr marL="404813" indent="-231775">
              <a:buNone/>
            </a:pPr>
            <a:r>
              <a:rPr lang="en-US" dirty="0" smtClean="0"/>
              <a:t>	5.  Sophistication of the technology; and</a:t>
            </a:r>
          </a:p>
          <a:p>
            <a:pPr marL="404813" indent="-231775">
              <a:buNone/>
            </a:pPr>
            <a:r>
              <a:rPr lang="en-US" dirty="0" smtClean="0"/>
              <a:t>	6.  Educational level of active workers in the field.</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sz="2800" b="1" dirty="0" smtClean="0"/>
              <a:t>Trademarks</a:t>
            </a:r>
            <a:endParaRPr lang="en-US" dirty="0"/>
          </a:p>
        </p:txBody>
      </p:sp>
      <p:sp>
        <p:nvSpPr>
          <p:cNvPr id="3" name="Content Placeholder 2"/>
          <p:cNvSpPr>
            <a:spLocks noGrp="1"/>
          </p:cNvSpPr>
          <p:nvPr>
            <p:ph idx="1"/>
          </p:nvPr>
        </p:nvSpPr>
        <p:spPr>
          <a:xfrm>
            <a:off x="533400" y="1143000"/>
            <a:ext cx="7924800" cy="4873752"/>
          </a:xfrm>
        </p:spPr>
        <p:txBody>
          <a:bodyPr>
            <a:normAutofit fontScale="92500" lnSpcReduction="10000"/>
          </a:bodyPr>
          <a:lstStyle/>
          <a:p>
            <a:pPr algn="just"/>
            <a:r>
              <a:rPr lang="en-US" dirty="0" smtClean="0"/>
              <a:t>It is a word, a name, a design, or a slogan, which identifies a certain product produced, or provided by a certain group or person(s), which solely identifies the source of the product.</a:t>
            </a:r>
          </a:p>
          <a:p>
            <a:pPr algn="just"/>
            <a:r>
              <a:rPr lang="en-US" dirty="0" smtClean="0"/>
              <a:t>The rights to words, names, slogans and designs are for 10 years and renewable every 10 years with evidence of use in commerce.</a:t>
            </a:r>
          </a:p>
          <a:p>
            <a:pPr algn="just"/>
            <a:r>
              <a:rPr lang="en-US" b="1" dirty="0" smtClean="0"/>
              <a:t>Trade Secrets</a:t>
            </a:r>
            <a:r>
              <a:rPr lang="en-US" dirty="0" smtClean="0"/>
              <a:t>: Any information that the owner decides to keep confidential for business reasons</a:t>
            </a:r>
            <a:r>
              <a:rPr lang="en-US" i="1" dirty="0" smtClean="0"/>
              <a:t>. </a:t>
            </a:r>
            <a:r>
              <a:rPr lang="en-US" dirty="0" smtClean="0"/>
              <a:t>This type of information could include the compilation of information, formula, pattern or device considered essential for possessing an advantage over one’s competitors.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7924800" cy="5330952"/>
          </a:xfrm>
        </p:spPr>
        <p:txBody>
          <a:bodyPr>
            <a:normAutofit/>
          </a:bodyPr>
          <a:lstStyle/>
          <a:p>
            <a:pPr algn="just"/>
            <a:r>
              <a:rPr lang="en-US" dirty="0" smtClean="0"/>
              <a:t>Generally speaking, a trademark refers to any visible sign (a design or a slogan) which helps in identifying or individualizing goods of a given enterprise; and further distinguishes them from those of others; and thus, it solely indicate its source of the product. </a:t>
            </a:r>
          </a:p>
          <a:p>
            <a:pPr algn="just"/>
            <a:r>
              <a:rPr lang="en-US" dirty="0" smtClean="0"/>
              <a:t>The distinguishing function of the trademark and its function of indicating the source are interdependent and cannot really be separated. Therefore, the trademark, can be defined as “any visible sign capable of distinguishing the goods or services of an enterprise from those of other enterprises.”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rmAutofit/>
          </a:bodyPr>
          <a:lstStyle/>
          <a:p>
            <a:r>
              <a:rPr lang="en-US" sz="3200" b="1" dirty="0" smtClean="0"/>
              <a:t>Trade secrets </a:t>
            </a:r>
            <a:endParaRPr lang="en-US" sz="3200" dirty="0"/>
          </a:p>
        </p:txBody>
      </p:sp>
      <p:sp>
        <p:nvSpPr>
          <p:cNvPr id="3" name="Content Placeholder 2"/>
          <p:cNvSpPr>
            <a:spLocks noGrp="1"/>
          </p:cNvSpPr>
          <p:nvPr>
            <p:ph idx="1"/>
          </p:nvPr>
        </p:nvSpPr>
        <p:spPr>
          <a:xfrm>
            <a:off x="457200" y="1295400"/>
            <a:ext cx="7467600" cy="4873752"/>
          </a:xfrm>
        </p:spPr>
        <p:txBody>
          <a:bodyPr/>
          <a:lstStyle/>
          <a:p>
            <a:pPr algn="just"/>
            <a:r>
              <a:rPr lang="en-US" dirty="0" smtClean="0"/>
              <a:t>Trade Secrets include any information related to the formula, pattern or device considered essential for possessing an advantage over one's competitors, which the owner decides to keep confidential for business reasons. Such ownership rights can conceivably last forever if the information is kept confidential. </a:t>
            </a:r>
          </a:p>
          <a:p>
            <a:pPr algn="just"/>
            <a:r>
              <a:rPr lang="en-US" dirty="0" smtClean="0"/>
              <a:t>However, there can be two or more independent owners of the information, if the information by another party with an independent discovery is kept confidential.</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924800" cy="5181600"/>
          </a:xfrm>
        </p:spPr>
        <p:txBody>
          <a:bodyPr/>
          <a:lstStyle/>
          <a:p>
            <a:pPr algn="just"/>
            <a:r>
              <a:rPr lang="en-US" dirty="0" smtClean="0"/>
              <a:t>The ownership rights can conceivably last forever if the information is kept confidential. </a:t>
            </a:r>
          </a:p>
          <a:p>
            <a:pPr algn="just"/>
            <a:r>
              <a:rPr lang="en-US" dirty="0" smtClean="0"/>
              <a:t>However, independent discovery or 	development of the proprietary information will then create two or more independent owners  of the information, if they also keep the information confidential.</a:t>
            </a:r>
          </a:p>
          <a:p>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467600" cy="9144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3600" dirty="0" smtClean="0"/>
              <a:t/>
            </a:r>
            <a:br>
              <a:rPr lang="en-US" sz="3600" dirty="0" smtClean="0"/>
            </a:br>
            <a:r>
              <a:rPr lang="en-US" sz="4000" b="1" dirty="0" smtClean="0"/>
              <a:t>CONTEXT</a:t>
            </a:r>
            <a:r>
              <a:rPr lang="en-US" sz="3600" dirty="0" smtClean="0"/>
              <a:t/>
            </a:r>
            <a:br>
              <a:rPr lang="en-US" sz="3600" dirty="0" smtClean="0"/>
            </a:br>
            <a:endParaRPr lang="en-US" dirty="0"/>
          </a:p>
        </p:txBody>
      </p:sp>
      <p:sp>
        <p:nvSpPr>
          <p:cNvPr id="3" name="Content Placeholder 2"/>
          <p:cNvSpPr>
            <a:spLocks noGrp="1"/>
          </p:cNvSpPr>
          <p:nvPr>
            <p:ph idx="1"/>
          </p:nvPr>
        </p:nvSpPr>
        <p:spPr>
          <a:xfrm>
            <a:off x="304800" y="914400"/>
            <a:ext cx="8001000" cy="5796000"/>
          </a:xfrm>
        </p:spPr>
        <p:txBody>
          <a:bodyPr>
            <a:normAutofit lnSpcReduction="10000"/>
          </a:bodyPr>
          <a:lstStyle/>
          <a:p>
            <a:pPr algn="just"/>
            <a:r>
              <a:rPr lang="en-US" sz="2200" dirty="0" smtClean="0"/>
              <a:t>In the twenty-first century, it is saying that nations capable of translating knowledge into social goods and wealth through creative ideas, research and development and innovations will lead the world. Innovation, R&amp;D and time for adopting new knowledge have taken over cost to become important determinants of the market value of a product or service. </a:t>
            </a:r>
          </a:p>
          <a:p>
            <a:pPr algn="just">
              <a:buNone/>
            </a:pPr>
            <a:endParaRPr lang="en-US" sz="2200" dirty="0" smtClean="0"/>
          </a:p>
          <a:p>
            <a:pPr algn="just"/>
            <a:r>
              <a:rPr lang="en-US" sz="2200" dirty="0" smtClean="0"/>
              <a:t>With the knowledge economy advancing, the existing development approaches and management cultures,  have to undergo a change. Particularly in understanding and managing the knowledge based assets, such as innovations, ideas and designs.</a:t>
            </a:r>
          </a:p>
          <a:p>
            <a:pPr algn="just">
              <a:buNone/>
            </a:pPr>
            <a:endParaRPr lang="en-US" sz="2200" dirty="0" smtClean="0"/>
          </a:p>
          <a:p>
            <a:pPr algn="just"/>
            <a:r>
              <a:rPr lang="en-US" sz="2200" dirty="0" smtClean="0"/>
              <a:t>IPRs legally protect the rights of the author or creator (innovator), who have transformed his ideas into property others particularly pirates, imitators are barred from taking undue credit of the original creator.	</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8229600" cy="1143000"/>
          </a:xfrm>
        </p:spPr>
        <p:txBody>
          <a:bodyPr>
            <a:normAutofit/>
          </a:bodyPr>
          <a:lstStyle/>
          <a:p>
            <a:r>
              <a:rPr lang="en-US" sz="3200" b="1" dirty="0" smtClean="0"/>
              <a:t>Surname </a:t>
            </a:r>
            <a:endParaRPr lang="en-US" sz="3200" b="1" dirty="0"/>
          </a:p>
        </p:txBody>
      </p:sp>
      <p:sp>
        <p:nvSpPr>
          <p:cNvPr id="3" name="Content Placeholder 2"/>
          <p:cNvSpPr>
            <a:spLocks noGrp="1"/>
          </p:cNvSpPr>
          <p:nvPr>
            <p:ph idx="1"/>
          </p:nvPr>
        </p:nvSpPr>
        <p:spPr>
          <a:xfrm>
            <a:off x="457200" y="1295400"/>
            <a:ext cx="8229600" cy="5257800"/>
          </a:xfrm>
        </p:spPr>
        <p:txBody>
          <a:bodyPr>
            <a:normAutofit fontScale="92500" lnSpcReduction="10000"/>
          </a:bodyPr>
          <a:lstStyle/>
          <a:p>
            <a:pPr algn="just"/>
            <a:r>
              <a:rPr lang="en-US" dirty="0" smtClean="0"/>
              <a:t>The question in Ashok Kumar </a:t>
            </a:r>
            <a:r>
              <a:rPr lang="en-US" dirty="0" err="1" smtClean="0"/>
              <a:t>Aggarwal</a:t>
            </a:r>
            <a:r>
              <a:rPr lang="en-US" dirty="0" smtClean="0"/>
              <a:t> v. </a:t>
            </a:r>
            <a:r>
              <a:rPr lang="en-US" dirty="0" err="1" smtClean="0"/>
              <a:t>Rajinder</a:t>
            </a:r>
            <a:r>
              <a:rPr lang="en-US" dirty="0" smtClean="0"/>
              <a:t> Kumar </a:t>
            </a:r>
            <a:r>
              <a:rPr lang="en-US" dirty="0" err="1" smtClean="0"/>
              <a:t>agarwal</a:t>
            </a:r>
            <a:r>
              <a:rPr lang="en-US" dirty="0" smtClean="0"/>
              <a:t> was weather the word “</a:t>
            </a:r>
            <a:r>
              <a:rPr lang="en-US" dirty="0" err="1" smtClean="0"/>
              <a:t>Aggarwal</a:t>
            </a:r>
            <a:r>
              <a:rPr lang="en-US" dirty="0" smtClean="0"/>
              <a:t>” is </a:t>
            </a:r>
            <a:r>
              <a:rPr lang="en-US" dirty="0" err="1" smtClean="0"/>
              <a:t>registrable</a:t>
            </a:r>
            <a:r>
              <a:rPr lang="en-US" dirty="0" smtClean="0"/>
              <a:t> as a trade mark. </a:t>
            </a:r>
            <a:r>
              <a:rPr lang="en-US" dirty="0" err="1" smtClean="0"/>
              <a:t>Aggarwal</a:t>
            </a:r>
            <a:r>
              <a:rPr lang="en-US" dirty="0" smtClean="0"/>
              <a:t> is a surname and name of a sect or a caste. Under Section 9 (I) (d) of the Act, the word “</a:t>
            </a:r>
            <a:r>
              <a:rPr lang="en-US" dirty="0" err="1" smtClean="0"/>
              <a:t>Aggarwal</a:t>
            </a:r>
            <a:r>
              <a:rPr lang="en-US" dirty="0" smtClean="0"/>
              <a:t>” is not </a:t>
            </a:r>
            <a:r>
              <a:rPr lang="en-US" dirty="0" err="1" smtClean="0"/>
              <a:t>registrable</a:t>
            </a:r>
            <a:r>
              <a:rPr lang="en-US" dirty="0" smtClean="0"/>
              <a:t> unless upon proof of distinctiveness.</a:t>
            </a:r>
          </a:p>
          <a:p>
            <a:pPr algn="just"/>
            <a:r>
              <a:rPr lang="en-US" dirty="0" smtClean="0"/>
              <a:t>A Surname or a name of a caste or sect is not an absolute disqualification for the purpose of its registration in part A of the register because by reason of section 9 (2) of the Act which provides that the mark shall be </a:t>
            </a:r>
            <a:r>
              <a:rPr lang="en-US" dirty="0" err="1" smtClean="0"/>
              <a:t>registrable</a:t>
            </a:r>
            <a:r>
              <a:rPr lang="en-US" dirty="0" smtClean="0"/>
              <a:t> in o part A of the register upon evidence of its distinctiveness. Hence a surname or name of a caste or sect is </a:t>
            </a:r>
            <a:r>
              <a:rPr lang="en-US" dirty="0" err="1" smtClean="0"/>
              <a:t>registerable</a:t>
            </a:r>
            <a:r>
              <a:rPr lang="en-US" dirty="0" smtClean="0"/>
              <a:t> “on the evidence of distinctiveness”. A surname can be registered in a Part “A” only on the evidence of distinctiveness.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7467600" cy="1143000"/>
          </a:xfrm>
        </p:spPr>
        <p:txBody>
          <a:bodyPr>
            <a:normAutofit/>
          </a:bodyPr>
          <a:lstStyle/>
          <a:p>
            <a:r>
              <a:rPr lang="en-US" sz="3200" b="1" dirty="0" smtClean="0"/>
              <a:t>Laudatory Words </a:t>
            </a:r>
            <a:endParaRPr lang="en-US" sz="3200" b="1" dirty="0"/>
          </a:p>
        </p:txBody>
      </p:sp>
      <p:sp>
        <p:nvSpPr>
          <p:cNvPr id="3" name="Content Placeholder 2"/>
          <p:cNvSpPr>
            <a:spLocks noGrp="1"/>
          </p:cNvSpPr>
          <p:nvPr>
            <p:ph idx="1"/>
          </p:nvPr>
        </p:nvSpPr>
        <p:spPr>
          <a:xfrm>
            <a:off x="457200" y="1295400"/>
            <a:ext cx="7467600" cy="4873752"/>
          </a:xfrm>
        </p:spPr>
        <p:txBody>
          <a:bodyPr>
            <a:normAutofit fontScale="92500"/>
          </a:bodyPr>
          <a:lstStyle/>
          <a:p>
            <a:pPr algn="just"/>
            <a:r>
              <a:rPr lang="en-US" dirty="0" smtClean="0"/>
              <a:t>The curt in Rhizome Distilleries (P) Ltd. v. </a:t>
            </a:r>
            <a:r>
              <a:rPr lang="en-US" dirty="0" err="1" smtClean="0"/>
              <a:t>pernod</a:t>
            </a:r>
            <a:r>
              <a:rPr lang="en-US" dirty="0" smtClean="0"/>
              <a:t> Richard S.A. France was concerned with the dispute relating to alcohol industry wherein the marks used were IMPERIAL BLUE and RHIZOME IMPERIAL GOLD and the court was concerned with the part of the mark IMPERIAL which was the full fledged word found in the dictionary. </a:t>
            </a:r>
          </a:p>
          <a:p>
            <a:pPr algn="just"/>
            <a:r>
              <a:rPr lang="en-US" dirty="0" smtClean="0"/>
              <a:t>The court observed that neither of the parties could have exclusive or proprietary rights in respect of the word Imperial which is not only in common parlance to be found in every dictionary but also is laudatory in nature as it alludes to royalty or grandeur.</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a:bodyPr>
          <a:lstStyle/>
          <a:p>
            <a:r>
              <a:rPr lang="en-US" sz="3200" b="1" dirty="0" smtClean="0"/>
              <a:t>Badges of recognition</a:t>
            </a:r>
            <a:endParaRPr lang="en-US" sz="3200" b="1" dirty="0"/>
          </a:p>
        </p:txBody>
      </p:sp>
      <p:sp>
        <p:nvSpPr>
          <p:cNvPr id="3" name="Content Placeholder 2"/>
          <p:cNvSpPr>
            <a:spLocks noGrp="1"/>
          </p:cNvSpPr>
          <p:nvPr>
            <p:ph idx="1"/>
          </p:nvPr>
        </p:nvSpPr>
        <p:spPr>
          <a:xfrm>
            <a:off x="457200" y="1219200"/>
            <a:ext cx="7924800" cy="5254752"/>
          </a:xfrm>
        </p:spPr>
        <p:txBody>
          <a:bodyPr>
            <a:normAutofit fontScale="92500" lnSpcReduction="10000"/>
          </a:bodyPr>
          <a:lstStyle/>
          <a:p>
            <a:pPr algn="just"/>
            <a:r>
              <a:rPr lang="en-US" dirty="0" smtClean="0"/>
              <a:t>In M.R.F. Ltd. V. Metro </a:t>
            </a:r>
            <a:r>
              <a:rPr lang="en-US" dirty="0" err="1" smtClean="0"/>
              <a:t>Tyers</a:t>
            </a:r>
            <a:r>
              <a:rPr lang="en-US" dirty="0" smtClean="0"/>
              <a:t> Ltd., the plaintiff sought an injunction restraining the defendant from selling auto rickshaw </a:t>
            </a:r>
            <a:r>
              <a:rPr lang="en-US" dirty="0" err="1" smtClean="0"/>
              <a:t>tyres</a:t>
            </a:r>
            <a:r>
              <a:rPr lang="en-US" dirty="0" smtClean="0"/>
              <a:t> having prominent features of the tread pattern similar to that of the tread pattern of the auto rickshaw </a:t>
            </a:r>
            <a:r>
              <a:rPr lang="en-US" dirty="0" err="1" smtClean="0"/>
              <a:t>tyres</a:t>
            </a:r>
            <a:r>
              <a:rPr lang="en-US" dirty="0" smtClean="0"/>
              <a:t> of the plaintiff, the court observed that in India , all the </a:t>
            </a:r>
            <a:r>
              <a:rPr lang="en-US" dirty="0" err="1" smtClean="0"/>
              <a:t>tyres</a:t>
            </a:r>
            <a:r>
              <a:rPr lang="en-US" dirty="0" smtClean="0"/>
              <a:t> are black and circular, the prominent distinguishing feature being the tread pattern and other patterns of arrangement. </a:t>
            </a:r>
          </a:p>
          <a:p>
            <a:pPr algn="just"/>
            <a:r>
              <a:rPr lang="en-US" dirty="0" smtClean="0"/>
              <a:t>The court was of the view that unlike a wrapper, a label or a container, the tread was not something external to the </a:t>
            </a:r>
            <a:r>
              <a:rPr lang="en-US" dirty="0" err="1" smtClean="0"/>
              <a:t>tyre</a:t>
            </a:r>
            <a:r>
              <a:rPr lang="en-US" dirty="0" smtClean="0"/>
              <a:t> but it was an indivisible part. The court felt that similarity of the tread pattern may also raise a presumption of common origin or close business association between the plaintiff and the defendant.</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7467600" cy="5559552"/>
          </a:xfrm>
        </p:spPr>
        <p:txBody>
          <a:bodyPr>
            <a:normAutofit lnSpcReduction="10000"/>
          </a:bodyPr>
          <a:lstStyle/>
          <a:p>
            <a:pPr algn="just"/>
            <a:r>
              <a:rPr lang="en-US" dirty="0" smtClean="0"/>
              <a:t>In Parle Products (P) Ltd. V.J.P. and Co., the packets of biscuits manufactured by the appellants and respondents were practically of the same size, the </a:t>
            </a:r>
            <a:r>
              <a:rPr lang="en-US" dirty="0" err="1" smtClean="0"/>
              <a:t>colour</a:t>
            </a:r>
            <a:r>
              <a:rPr lang="en-US" dirty="0" smtClean="0"/>
              <a:t> scheme of the two wrappers was almost the same, and the designs on both, though not identical, bore such a close resemblance that one could easily be mistaken for the other. </a:t>
            </a:r>
          </a:p>
          <a:p>
            <a:pPr algn="just"/>
            <a:r>
              <a:rPr lang="en-US" dirty="0" smtClean="0"/>
              <a:t>This wrapper is used in connection with the sale of their biscuits known as “</a:t>
            </a:r>
            <a:r>
              <a:rPr lang="en-US" dirty="0" err="1" smtClean="0"/>
              <a:t>Parle’s</a:t>
            </a:r>
            <a:r>
              <a:rPr lang="en-US" dirty="0" smtClean="0"/>
              <a:t> </a:t>
            </a:r>
            <a:r>
              <a:rPr lang="en-US" dirty="0" err="1" smtClean="0"/>
              <a:t>Gluco</a:t>
            </a:r>
            <a:r>
              <a:rPr lang="en-US" dirty="0" smtClean="0"/>
              <a:t> </a:t>
            </a:r>
            <a:r>
              <a:rPr lang="en-US" dirty="0" err="1" smtClean="0"/>
              <a:t>Bisucites</a:t>
            </a:r>
            <a:r>
              <a:rPr lang="en-US" dirty="0" smtClean="0"/>
              <a:t>” printed on the wrapper. There was also said to be difference in the design of the buildings on the two wrappers and the words printed on the wrappers were distinct and separate.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924800" cy="4572000"/>
          </a:xfrm>
        </p:spPr>
        <p:txBody>
          <a:bodyPr/>
          <a:lstStyle/>
          <a:p>
            <a:pPr algn="just"/>
            <a:r>
              <a:rPr lang="en-US" dirty="0" smtClean="0"/>
              <a:t>The Apex Court held that in order to come to the conclusion whether one mark is deceptively similar to another, the broad and essential features of the two are to be considered. </a:t>
            </a:r>
          </a:p>
          <a:p>
            <a:pPr algn="just"/>
            <a:r>
              <a:rPr lang="en-US" dirty="0" smtClean="0"/>
              <a:t>The court concluded that if one was not careful enough to note the peculiar features of the wrapper on the plaintiffs goods, he might easily mistake the defendants wrapper for the plaintiffs.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143000"/>
            <a:ext cx="7467600" cy="1143000"/>
          </a:xfrm>
        </p:spPr>
        <p:txBody>
          <a:bodyPr>
            <a:normAutofit fontScale="90000"/>
          </a:bodyPr>
          <a:lstStyle/>
          <a:p>
            <a:r>
              <a:rPr lang="en-US" sz="3600" b="1" dirty="0" smtClean="0"/>
              <a:t>Copyright</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US" dirty="0" smtClean="0"/>
              <a:t>Copyright law a branch of IPR deals with the rights of intellectual author (creators), various forms of creativity in print form and other ways in which mind can perceive and imagination can afloat to work on. Literary, dramatic, musical and artistic works and producers of cinematograph films and sound recordings are important components.</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7924800" cy="6096000"/>
          </a:xfrm>
        </p:spPr>
        <p:txBody>
          <a:bodyPr>
            <a:normAutofit/>
          </a:bodyPr>
          <a:lstStyle/>
          <a:p>
            <a:pPr algn="just"/>
            <a:r>
              <a:rPr lang="en-US" dirty="0" smtClean="0"/>
              <a:t>A copyright pertains to the ownership rights for “original works of authorship fixed in a tangible medium.” It can be, for example, music, an article, a book, a performance, a photograph, graphics, a computer program and a play. Note that unlike patents, copyrights do not prevent others from independently and without actually copying the original works, practicing anything taught in the original works. </a:t>
            </a:r>
          </a:p>
          <a:p>
            <a:pPr algn="just"/>
            <a:r>
              <a:rPr lang="en-US" dirty="0" smtClean="0"/>
              <a:t>For example, X took some outstanding photographs of City Palace Udaipur. Anyone wishing to do so may take their own photographs from the precise site, X took his without infringing on any copyright his heirs may hold.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a:bodyPr>
          <a:lstStyle/>
          <a:p>
            <a:pPr algn="just">
              <a:spcAft>
                <a:spcPts val="800"/>
              </a:spcAft>
            </a:pPr>
            <a:r>
              <a:rPr lang="en-US" b="1" dirty="0" smtClean="0"/>
              <a:t>Copyrights Ownership Rights:</a:t>
            </a:r>
          </a:p>
          <a:p>
            <a:pPr algn="just">
              <a:spcAft>
                <a:spcPts val="800"/>
              </a:spcAft>
              <a:buNone/>
            </a:pPr>
            <a:r>
              <a:rPr lang="en-US" dirty="0" smtClean="0"/>
              <a:t>	• </a:t>
            </a:r>
            <a:r>
              <a:rPr lang="en-US" sz="2800" dirty="0" smtClean="0"/>
              <a:t>To reproduce works</a:t>
            </a:r>
          </a:p>
          <a:p>
            <a:pPr algn="just">
              <a:spcAft>
                <a:spcPts val="800"/>
              </a:spcAft>
              <a:buNone/>
            </a:pPr>
            <a:r>
              <a:rPr lang="en-US" sz="2800" dirty="0" smtClean="0"/>
              <a:t>	• To distribute</a:t>
            </a:r>
          </a:p>
          <a:p>
            <a:pPr algn="just">
              <a:spcAft>
                <a:spcPts val="800"/>
              </a:spcAft>
              <a:buNone/>
            </a:pPr>
            <a:r>
              <a:rPr lang="en-US" sz="2800" dirty="0" smtClean="0"/>
              <a:t>	• To display in public</a:t>
            </a:r>
          </a:p>
          <a:p>
            <a:pPr algn="just">
              <a:spcAft>
                <a:spcPts val="800"/>
              </a:spcAft>
              <a:buNone/>
            </a:pPr>
            <a:r>
              <a:rPr lang="en-US" sz="2800" dirty="0" smtClean="0"/>
              <a:t>	• To perform in public</a:t>
            </a:r>
          </a:p>
          <a:p>
            <a:pPr algn="just">
              <a:spcAft>
                <a:spcPts val="800"/>
              </a:spcAft>
              <a:buNone/>
            </a:pPr>
            <a:r>
              <a:rPr lang="en-US" sz="2800" dirty="0" smtClean="0"/>
              <a:t>	• To prepare derivative works</a:t>
            </a:r>
          </a:p>
          <a:p>
            <a:pPr algn="just">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7467600" cy="5483352"/>
          </a:xfrm>
        </p:spPr>
        <p:txBody>
          <a:bodyPr/>
          <a:lstStyle/>
          <a:p>
            <a:pPr algn="just"/>
            <a:r>
              <a:rPr lang="en-US" dirty="0" smtClean="0"/>
              <a:t>Copyright protection has become the most important subject matter. Its basis lies in its personal character. It confers the exclusive </a:t>
            </a:r>
            <a:r>
              <a:rPr lang="en-US" dirty="0" err="1" smtClean="0"/>
              <a:t>legalrights</a:t>
            </a:r>
            <a:r>
              <a:rPr lang="en-US" dirty="0" smtClean="0"/>
              <a:t>, on authors (creator)to maintain their own terms and conditions for letting out their intellectual property. </a:t>
            </a:r>
          </a:p>
          <a:p>
            <a:pPr algn="just"/>
            <a:r>
              <a:rPr lang="en-US" dirty="0" smtClean="0"/>
              <a:t>The first copyright law, was enacted in the U.K. in 1709 and it is commonly known as the ‘Queen Anne's Statute'. As per standard terms, no copyrighted work can be reproduced, translated, adapted, exhibited or performed in public, distributed, broadcast or communicated to the public without the permission of its author. </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43000"/>
            <a:ext cx="7467600" cy="4873752"/>
          </a:xfrm>
        </p:spPr>
        <p:txBody>
          <a:bodyPr/>
          <a:lstStyle/>
          <a:p>
            <a:pPr algn="just"/>
            <a:r>
              <a:rPr lang="en-US" dirty="0" smtClean="0"/>
              <a:t>Internet information as it is available in public domain is also a subject matter of copyright. Information transmitted and transferred on internet may already be a copyrighted. But the situation becomes much more complicated when persons dealing with the transaction of information, the internet service provider, the content provider, the user person (downloading the information) and the bulletin board service provider are not identified. A collection of copyrighted works is transacted.</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4389120"/>
          </a:xfrm>
        </p:spPr>
        <p:txBody>
          <a:bodyPr>
            <a:normAutofit fontScale="85000" lnSpcReduction="20000"/>
          </a:bodyPr>
          <a:lstStyle/>
          <a:p>
            <a:pPr algn="just"/>
            <a:r>
              <a:rPr lang="en-US" sz="2800" dirty="0" smtClean="0"/>
              <a:t>Intellectual Property[IP] may referring to what the human mind creates as unused, original and creative ideas, works or expression, including technology, design or literal work deserve to be protecting that can be protected. </a:t>
            </a:r>
          </a:p>
          <a:p>
            <a:pPr algn="just"/>
            <a:endParaRPr lang="en-US" sz="2800" dirty="0" smtClean="0"/>
          </a:p>
          <a:p>
            <a:pPr algn="just"/>
            <a:r>
              <a:rPr lang="en-US" sz="2800" dirty="0" smtClean="0"/>
              <a:t>Thus issues related to generation, evaluation, protection and exploitation of intellectual property would become critically important all over the world.</a:t>
            </a:r>
          </a:p>
          <a:p>
            <a:pPr algn="just"/>
            <a:endParaRPr lang="en-US" sz="2800" dirty="0" smtClean="0"/>
          </a:p>
          <a:p>
            <a:pPr algn="just"/>
            <a:r>
              <a:rPr lang="en-US" sz="2800" dirty="0" smtClean="0"/>
              <a:t>A human facilitating the socio-economic and cultural development  of the society requires encouragement, and the creator or the innovator must  be rewarded by suitable legal   protection for his intellectual creation.</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7696200" cy="4953000"/>
          </a:xfrm>
        </p:spPr>
        <p:txBody>
          <a:bodyPr>
            <a:normAutofit fontScale="92500" lnSpcReduction="10000"/>
          </a:bodyPr>
          <a:lstStyle/>
          <a:p>
            <a:pPr algn="just">
              <a:spcAft>
                <a:spcPts val="800"/>
              </a:spcAft>
            </a:pPr>
            <a:r>
              <a:rPr lang="en-US" dirty="0" smtClean="0"/>
              <a:t>Multimedia represents an amalgamation of computer </a:t>
            </a:r>
            <a:r>
              <a:rPr lang="en-US" dirty="0" err="1" smtClean="0"/>
              <a:t>programme</a:t>
            </a:r>
            <a:r>
              <a:rPr lang="en-US" dirty="0" smtClean="0"/>
              <a:t>, text, audio-visual work, databases and sound recording. These components may be separately protected through copyrights or some other regime. </a:t>
            </a:r>
            <a:r>
              <a:rPr lang="en-US" dirty="0" smtClean="0"/>
              <a:t>However</a:t>
            </a:r>
            <a:r>
              <a:rPr lang="en-US" dirty="0" smtClean="0"/>
              <a:t>, scholars have also observed that a multimedia work is neither a literary, dramatic work, musical nor it is a database or a computer </a:t>
            </a:r>
            <a:r>
              <a:rPr lang="en-US" dirty="0" err="1" smtClean="0"/>
              <a:t>programme</a:t>
            </a:r>
            <a:r>
              <a:rPr lang="en-US" dirty="0" smtClean="0"/>
              <a:t>. </a:t>
            </a:r>
            <a:endParaRPr lang="en-US" dirty="0" smtClean="0"/>
          </a:p>
          <a:p>
            <a:pPr algn="just">
              <a:spcAft>
                <a:spcPts val="800"/>
              </a:spcAft>
            </a:pPr>
            <a:r>
              <a:rPr lang="en-US" dirty="0" smtClean="0"/>
              <a:t>However</a:t>
            </a:r>
            <a:r>
              <a:rPr lang="en-US" dirty="0" smtClean="0"/>
              <a:t>, the multimedia works have immense potential, digital revolution is benefitting the society and is turning out to be a large revenue generator for different stakeholders. But the unauthorized use of such copyrighted information is to be brought into the legal purview to ensure that internet does not encourage unlawful use of any copyrighted material.</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7924800" cy="5559552"/>
          </a:xfrm>
        </p:spPr>
        <p:txBody>
          <a:bodyPr>
            <a:normAutofit fontScale="92500" lnSpcReduction="10000"/>
          </a:bodyPr>
          <a:lstStyle/>
          <a:p>
            <a:pPr algn="just"/>
            <a:r>
              <a:rPr lang="en-US" dirty="0" smtClean="0"/>
              <a:t>Unlike patents, copyright protects the expressions and its form and not the ideas. There is no copyright in an idea. But issues related to copyright offer a contradictory situation in developing countries, like India. </a:t>
            </a:r>
          </a:p>
          <a:p>
            <a:pPr algn="just"/>
            <a:r>
              <a:rPr lang="en-US" dirty="0" smtClean="0"/>
              <a:t>Authors and intellectual creators do not have very comfortable economic positions and need incentives and subsidies in the creation, production and management of literature including books or other educational material or library system and so on. </a:t>
            </a:r>
          </a:p>
          <a:p>
            <a:pPr algn="just"/>
            <a:r>
              <a:rPr lang="en-US" dirty="0" smtClean="0"/>
              <a:t>But on the other hand, society at large should be encouraged by making available the stocked intellectual properties to encourage R&amp;D, creative idea, designs to root out socio-economic problems related to poverty, unemployment, and man illiteracy and give benefits of science.</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001000" cy="2209800"/>
          </a:xfrm>
        </p:spPr>
        <p:txBody>
          <a:bodyPr>
            <a:normAutofit/>
          </a:bodyPr>
          <a:lstStyle/>
          <a:p>
            <a:pPr algn="just"/>
            <a:r>
              <a:rPr lang="en-US" sz="2800" b="1" dirty="0" smtClean="0"/>
              <a:t/>
            </a:r>
            <a:br>
              <a:rPr lang="en-US" sz="2800" b="1" dirty="0" smtClean="0"/>
            </a:br>
            <a:r>
              <a:rPr lang="en-US" sz="2800" b="1" dirty="0" smtClean="0"/>
              <a:t>In R.G </a:t>
            </a:r>
            <a:r>
              <a:rPr lang="en-US" sz="2800" b="1" dirty="0" err="1" smtClean="0"/>
              <a:t>Anand</a:t>
            </a:r>
            <a:r>
              <a:rPr lang="en-US" sz="2800" b="1" dirty="0" smtClean="0"/>
              <a:t> v </a:t>
            </a:r>
            <a:r>
              <a:rPr lang="en-US" sz="2800" b="1" dirty="0" err="1" smtClean="0"/>
              <a:t>Delux</a:t>
            </a:r>
            <a:r>
              <a:rPr lang="en-US" sz="2800" b="1" dirty="0" smtClean="0"/>
              <a:t> Films (AIR 1978 SC 1613) The </a:t>
            </a:r>
            <a:r>
              <a:rPr lang="en-US" sz="2800" b="1" dirty="0" err="1" smtClean="0"/>
              <a:t>hon'ble</a:t>
            </a:r>
            <a:r>
              <a:rPr lang="en-US" sz="2800" b="1" dirty="0" smtClean="0"/>
              <a:t> Supreme Court  of India has laid down the following general propositions regarding infringement of a work:-</a:t>
            </a:r>
            <a:endParaRPr lang="en-US" sz="2800" dirty="0"/>
          </a:p>
        </p:txBody>
      </p:sp>
      <p:sp>
        <p:nvSpPr>
          <p:cNvPr id="3" name="Content Placeholder 2"/>
          <p:cNvSpPr>
            <a:spLocks noGrp="1"/>
          </p:cNvSpPr>
          <p:nvPr>
            <p:ph idx="1"/>
          </p:nvPr>
        </p:nvSpPr>
        <p:spPr>
          <a:xfrm>
            <a:off x="533400" y="2286000"/>
            <a:ext cx="7696200" cy="3959352"/>
          </a:xfrm>
        </p:spPr>
        <p:txBody>
          <a:bodyPr>
            <a:normAutofit fontScale="92500"/>
          </a:bodyPr>
          <a:lstStyle/>
          <a:p>
            <a:pPr lvl="0" algn="just">
              <a:buNone/>
            </a:pPr>
            <a:r>
              <a:rPr lang="en-US" dirty="0" smtClean="0"/>
              <a:t>1.	Copyright is not applicable in support matter an idea, subject matter, themes, legendary or historical facts. However, the manner, form, and expression of the idea of the copyrighted work fall in the domain of violation.</a:t>
            </a:r>
          </a:p>
          <a:p>
            <a:pPr lvl="0" algn="just">
              <a:buNone/>
            </a:pPr>
            <a:r>
              <a:rPr lang="en-US" dirty="0" smtClean="0"/>
              <a:t>2.	In case the same idea is developed in a different manner, manifesting may be using source the Courts will identify if the similarities are on substantial or fundamental points of the mode of expression adopted in the copyrighted work. The imitation with marginal variations here and there is a violation of copyright.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7848600" cy="5635752"/>
          </a:xfrm>
        </p:spPr>
        <p:txBody>
          <a:bodyPr>
            <a:normAutofit lnSpcReduction="10000"/>
          </a:bodyPr>
          <a:lstStyle/>
          <a:p>
            <a:pPr marL="360363" lvl="0" indent="-360363" algn="just">
              <a:buNone/>
            </a:pPr>
            <a:r>
              <a:rPr lang="en-US" dirty="0" smtClean="0"/>
              <a:t>3.	The third person, i.e. the reader, the viewer or the spectator after having read or seen both the works comes out with the opinion based on reasonable proof that the subsequent work appears to be a copy of the original.</a:t>
            </a:r>
          </a:p>
          <a:p>
            <a:pPr marL="360363" lvl="0" indent="-360363" algn="just">
              <a:buNone/>
            </a:pPr>
            <a:r>
              <a:rPr lang="en-US" dirty="0" smtClean="0"/>
              <a:t>4.	There is no violation if the same theme is presented and treated differently and the final output turns out to be completely new work.</a:t>
            </a:r>
          </a:p>
          <a:p>
            <a:pPr marL="360363" lvl="0" indent="-360363" algn="just">
              <a:buNone/>
            </a:pPr>
            <a:r>
              <a:rPr lang="en-US" dirty="0" smtClean="0"/>
              <a:t>5.	In case, there are similarities but dissimilarity in the contained material do not indicate intention to copy, and intention to copy the coincidences are clearly incidental.</a:t>
            </a:r>
          </a:p>
          <a:p>
            <a:pPr marL="360363" lvl="0" indent="-360363" algn="just">
              <a:buNone/>
            </a:pPr>
            <a:r>
              <a:rPr lang="en-US" dirty="0" smtClean="0"/>
              <a:t>6.	The copyright violation must be proved by clear and cogent evidence.</a:t>
            </a:r>
          </a:p>
          <a:p>
            <a:endParaRPr lang="en-US"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838"/>
            <a:ext cx="7467600" cy="792162"/>
          </a:xfrm>
        </p:spPr>
        <p:txBody>
          <a:bodyPr>
            <a:normAutofit/>
          </a:bodyPr>
          <a:lstStyle/>
          <a:p>
            <a:r>
              <a:rPr lang="en-US" sz="3200" b="1" dirty="0" smtClean="0"/>
              <a:t>Music industry</a:t>
            </a:r>
            <a:endParaRPr lang="en-US" sz="3200" b="1" dirty="0"/>
          </a:p>
        </p:txBody>
      </p:sp>
      <p:sp>
        <p:nvSpPr>
          <p:cNvPr id="3" name="Content Placeholder 2"/>
          <p:cNvSpPr>
            <a:spLocks noGrp="1"/>
          </p:cNvSpPr>
          <p:nvPr>
            <p:ph idx="1"/>
          </p:nvPr>
        </p:nvSpPr>
        <p:spPr>
          <a:xfrm>
            <a:off x="381000" y="1676400"/>
            <a:ext cx="8001000" cy="4389120"/>
          </a:xfrm>
        </p:spPr>
        <p:txBody>
          <a:bodyPr>
            <a:normAutofit lnSpcReduction="10000"/>
          </a:bodyPr>
          <a:lstStyle/>
          <a:p>
            <a:pPr algn="just"/>
            <a:r>
              <a:rPr lang="en-US" dirty="0" smtClean="0"/>
              <a:t>In the case of musical work, composer is the author under the Act and he alone has the copyright in a musical work. In a song, the words written as well as its music have copyright. Accordingly authors of these works are the lyricist and the composer respectively. The singer who sang the song has no copyright. </a:t>
            </a:r>
          </a:p>
          <a:p>
            <a:pPr algn="just"/>
            <a:r>
              <a:rPr lang="en-US" dirty="0" smtClean="0"/>
              <a:t>There is no copyright subsists with the writer of the lyrics or the composer of the music unless there is a contract stipulating otherwise when the music is included in the film.</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3048000"/>
          </a:xfrm>
        </p:spPr>
        <p:txBody>
          <a:bodyPr>
            <a:normAutofit/>
          </a:bodyPr>
          <a:lstStyle/>
          <a:p>
            <a:pPr algn="just"/>
            <a:r>
              <a:rPr lang="en-US" dirty="0" smtClean="0"/>
              <a:t>However, when a cinematograph producer commissions a music composer or a lyricist to compose music or write lyrics for the purpose of making a cinematograph film and, in return, pays them for their work, he or she (and not the composer or lyricist) becomes the owner of all the copyright in the work that is produced. </a:t>
            </a:r>
            <a:endParaRPr lang="en-US" dirty="0"/>
          </a:p>
        </p:txBody>
      </p:sp>
      <p:sp>
        <p:nvSpPr>
          <p:cNvPr id="4" name="Title 1"/>
          <p:cNvSpPr>
            <a:spLocks noGrp="1"/>
          </p:cNvSpPr>
          <p:nvPr>
            <p:ph type="title"/>
          </p:nvPr>
        </p:nvSpPr>
        <p:spPr>
          <a:xfrm>
            <a:off x="533400" y="3048000"/>
            <a:ext cx="8229600" cy="1143000"/>
          </a:xfrm>
        </p:spPr>
        <p:txBody>
          <a:bodyPr>
            <a:normAutofit/>
          </a:bodyPr>
          <a:lstStyle/>
          <a:p>
            <a:r>
              <a:rPr lang="en-US" sz="3200" b="1" dirty="0" smtClean="0"/>
              <a:t>Drama</a:t>
            </a:r>
            <a:endParaRPr lang="en-US" sz="3200" b="1" dirty="0"/>
          </a:p>
        </p:txBody>
      </p:sp>
      <p:sp>
        <p:nvSpPr>
          <p:cNvPr id="5" name="Content Placeholder 2"/>
          <p:cNvSpPr txBox="1">
            <a:spLocks/>
          </p:cNvSpPr>
          <p:nvPr/>
        </p:nvSpPr>
        <p:spPr>
          <a:xfrm>
            <a:off x="533400" y="4373880"/>
            <a:ext cx="8305800" cy="2788920"/>
          </a:xfrm>
          <a:prstGeom prst="rect">
            <a:avLst/>
          </a:prstGeom>
        </p:spPr>
        <p:txBody>
          <a:bodyPr vert="horz">
            <a:normAutofit/>
          </a:bodyPr>
          <a:lstStyle/>
          <a:p>
            <a:pPr marL="274320" marR="0" lvl="0" indent="-274320" algn="just"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The copyright in a drama by an author written for a society, in the absence of a clear agreement to the contrary, vests with the author. </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3200" b="1" dirty="0" smtClean="0"/>
              <a:t>Idea</a:t>
            </a:r>
            <a:endParaRPr lang="en-US" sz="3200" b="1" dirty="0"/>
          </a:p>
        </p:txBody>
      </p:sp>
      <p:sp>
        <p:nvSpPr>
          <p:cNvPr id="3" name="Content Placeholder 2"/>
          <p:cNvSpPr>
            <a:spLocks noGrp="1"/>
          </p:cNvSpPr>
          <p:nvPr>
            <p:ph idx="1"/>
          </p:nvPr>
        </p:nvSpPr>
        <p:spPr>
          <a:xfrm>
            <a:off x="457200" y="1676400"/>
            <a:ext cx="8229600" cy="4389120"/>
          </a:xfrm>
        </p:spPr>
        <p:txBody>
          <a:bodyPr/>
          <a:lstStyle/>
          <a:p>
            <a:pPr algn="just"/>
            <a:r>
              <a:rPr lang="en-US" dirty="0" smtClean="0"/>
              <a:t>However, it is to be noted here that there subsists no copyright in case of mere ‘idea'. [</a:t>
            </a:r>
            <a:r>
              <a:rPr lang="en-US" dirty="0" err="1" smtClean="0"/>
              <a:t>Donoghue</a:t>
            </a:r>
            <a:r>
              <a:rPr lang="en-US" dirty="0" smtClean="0"/>
              <a:t> v. Allied Newspaper Ltd., (1937)3 </a:t>
            </a:r>
            <a:r>
              <a:rPr lang="en-US" dirty="0" err="1" smtClean="0"/>
              <a:t>ChD</a:t>
            </a:r>
            <a:r>
              <a:rPr lang="en-US" dirty="0" smtClean="0"/>
              <a:t> 503]. </a:t>
            </a:r>
          </a:p>
          <a:p>
            <a:pPr algn="just"/>
            <a:r>
              <a:rPr lang="en-US" dirty="0" smtClean="0"/>
              <a:t>This fact was further established in a recent case in Bradford v. Sahara TV where the defendant, Sahara TV was accused of making a television series based on the idea expressed in one of best selling books by the plaintiff, Barbara Taylor.</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229600" cy="4389120"/>
          </a:xfrm>
        </p:spPr>
        <p:txBody>
          <a:bodyPr/>
          <a:lstStyle/>
          <a:p>
            <a:pPr algn="just"/>
            <a:r>
              <a:rPr lang="en-US" dirty="0" smtClean="0"/>
              <a:t>Moral Desert Theory, one argues that, “every man has a property in his own person”, i.e. the fruits of a man's </a:t>
            </a:r>
            <a:r>
              <a:rPr lang="en-US" dirty="0" err="1" smtClean="0"/>
              <a:t>labour</a:t>
            </a:r>
            <a:r>
              <a:rPr lang="en-US" dirty="0" smtClean="0"/>
              <a:t> belongs to him, but one cannot be sure the very same idea did not at the same moment enter some other mind. </a:t>
            </a:r>
          </a:p>
          <a:p>
            <a:pPr algn="just"/>
            <a:r>
              <a:rPr lang="en-US" dirty="0" smtClean="0"/>
              <a:t>Thus these rights can only be justified if they are implemented in such a way that rights of an individual are protected without infringing on another.</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389120"/>
          </a:xfrm>
        </p:spPr>
        <p:txBody>
          <a:bodyPr>
            <a:normAutofit lnSpcReduction="10000"/>
          </a:bodyPr>
          <a:lstStyle/>
          <a:p>
            <a:pPr algn="just">
              <a:spcAft>
                <a:spcPts val="800"/>
              </a:spcAft>
              <a:buNone/>
            </a:pPr>
            <a:r>
              <a:rPr lang="en-US" b="1" dirty="0" smtClean="0"/>
              <a:t>Idea versus expression :</a:t>
            </a:r>
          </a:p>
          <a:p>
            <a:pPr algn="just">
              <a:spcAft>
                <a:spcPts val="800"/>
              </a:spcAft>
            </a:pPr>
            <a:r>
              <a:rPr lang="en-US" dirty="0" smtClean="0"/>
              <a:t>Law does not recognize property rights in ideas but only in the expression of the same in a particular manner adopted by the author. There is no copyright in ideas, schemes or method. Copyright is confined only to the subject. </a:t>
            </a:r>
          </a:p>
          <a:p>
            <a:pPr algn="just"/>
            <a:r>
              <a:rPr lang="en-US" dirty="0" smtClean="0"/>
              <a:t>The critical distinction between “idea” and “expression” is difficult to draw. Hand J candidly wrote, “Obviously, no principle can be stated as to when an imitator has gone beyond copying the ‘idea’, and borrowed its ‘expression’.</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467600" cy="5788152"/>
          </a:xfrm>
        </p:spPr>
        <p:txBody>
          <a:bodyPr>
            <a:normAutofit fontScale="85000" lnSpcReduction="10000"/>
          </a:bodyPr>
          <a:lstStyle/>
          <a:p>
            <a:pPr algn="just"/>
            <a:r>
              <a:rPr lang="en-US" dirty="0" smtClean="0"/>
              <a:t>In </a:t>
            </a:r>
            <a:r>
              <a:rPr lang="en-US" dirty="0" err="1" smtClean="0"/>
              <a:t>Anand</a:t>
            </a:r>
            <a:r>
              <a:rPr lang="en-US" dirty="0" smtClean="0"/>
              <a:t> </a:t>
            </a:r>
            <a:r>
              <a:rPr lang="en-US" dirty="0" err="1" smtClean="0"/>
              <a:t>Patwardhan</a:t>
            </a:r>
            <a:r>
              <a:rPr lang="en-US" dirty="0" smtClean="0"/>
              <a:t> v. Directorate General of </a:t>
            </a:r>
            <a:r>
              <a:rPr lang="en-US" dirty="0" err="1" smtClean="0"/>
              <a:t>Doordarshan</a:t>
            </a:r>
            <a:r>
              <a:rPr lang="en-US" dirty="0" smtClean="0"/>
              <a:t>.</a:t>
            </a:r>
          </a:p>
          <a:p>
            <a:pPr algn="just"/>
            <a:r>
              <a:rPr lang="en-US" dirty="0" smtClean="0"/>
              <a:t>The plaintiff had made a documentary film “Waves of revolution” in 1975. Defendant made a documentary film  “26 June 1975” In 2003. The suit film is about to Bihar movement led by Jay </a:t>
            </a:r>
            <a:r>
              <a:rPr lang="en-US" dirty="0" err="1" smtClean="0"/>
              <a:t>Prakash</a:t>
            </a:r>
            <a:r>
              <a:rPr lang="en-US" dirty="0" smtClean="0"/>
              <a:t> </a:t>
            </a:r>
            <a:r>
              <a:rPr lang="en-US" dirty="0" err="1" smtClean="0"/>
              <a:t>Narayan</a:t>
            </a:r>
            <a:r>
              <a:rPr lang="en-US" dirty="0" smtClean="0"/>
              <a:t>, a freedom fighter and a revolutionary depicting the students’ revolt in Bihar, stated to have been repressed by the declaration of emergency in 1975. </a:t>
            </a:r>
          </a:p>
          <a:p>
            <a:pPr algn="just"/>
            <a:r>
              <a:rPr lang="en-US" dirty="0" smtClean="0"/>
              <a:t>There is no copyright in that idea. Anyone can portray the said idea in any work, including a cinematograph film. Once it is portrayed, be it by way of a film, the specific cinematograph shots of that film would have a copyright. </a:t>
            </a:r>
          </a:p>
          <a:p>
            <a:pPr algn="just"/>
            <a:r>
              <a:rPr lang="en-US" dirty="0" smtClean="0"/>
              <a:t>That mode of expression of that idea cannot be verbatim copied by taking shots or stills of the film containing that idea. Hence, whilst the idea is not unique to the author, the image portrayed or the expression made is unique to the author.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381000"/>
          </a:xfrm>
        </p:spPr>
        <p:txBody>
          <a:bodyPr>
            <a:normAutofit fontScale="90000"/>
          </a:bodyPr>
          <a:lstStyle/>
          <a:p>
            <a:r>
              <a:rPr lang="en-US" dirty="0" smtClean="0"/>
              <a:t>Significance </a:t>
            </a:r>
            <a:endParaRPr lang="en-US" dirty="0"/>
          </a:p>
        </p:txBody>
      </p:sp>
      <p:sp>
        <p:nvSpPr>
          <p:cNvPr id="3" name="Content Placeholder 2"/>
          <p:cNvSpPr>
            <a:spLocks noGrp="1"/>
          </p:cNvSpPr>
          <p:nvPr>
            <p:ph idx="1"/>
          </p:nvPr>
        </p:nvSpPr>
        <p:spPr>
          <a:xfrm>
            <a:off x="304800" y="721605"/>
            <a:ext cx="7924800" cy="5526795"/>
          </a:xfrm>
        </p:spPr>
        <p:txBody>
          <a:bodyPr>
            <a:normAutofit fontScale="85000" lnSpcReduction="10000"/>
          </a:bodyPr>
          <a:lstStyle/>
          <a:p>
            <a:pPr algn="just"/>
            <a:r>
              <a:rPr lang="en-US" dirty="0" smtClean="0"/>
              <a:t>Intellectual property rights (IPR) has assumed significance in today's rapidly changing world dominated by forces of liberalization, privatization and globalization allowing free flow of goods and services, capital and human resources; advances in information and communication technologies and enhances scope of international governance maximizing of profits requires lowering of the overhead and other costs in addition of a constant adoption of technology, innovations through in research and development (R&amp;D) and upgraded human resources. </a:t>
            </a:r>
          </a:p>
          <a:p>
            <a:pPr algn="just"/>
            <a:r>
              <a:rPr lang="en-US" dirty="0" smtClean="0"/>
              <a:t>The system of multilateral trade and emerging economic order has led to new uncertainties in the market. The uncertainty get compounded with equally important changes taking places in the socio-economic and political order of the society with increased freedom of expression, voting rights to youth, the rampant corruption through the close nexus between politics, bureaucracy and criminals the world has changed.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In A. </a:t>
            </a:r>
            <a:r>
              <a:rPr lang="en-US" dirty="0" err="1" smtClean="0"/>
              <a:t>Balakrishanan</a:t>
            </a:r>
            <a:r>
              <a:rPr lang="en-US" dirty="0" smtClean="0"/>
              <a:t> v. R. </a:t>
            </a:r>
            <a:r>
              <a:rPr lang="en-US" dirty="0" err="1" smtClean="0"/>
              <a:t>Kanagavel</a:t>
            </a:r>
            <a:r>
              <a:rPr lang="en-US" dirty="0" smtClean="0"/>
              <a:t> </a:t>
            </a:r>
            <a:r>
              <a:rPr lang="en-US" dirty="0" err="1" smtClean="0"/>
              <a:t>Kamaraj</a:t>
            </a:r>
            <a:r>
              <a:rPr lang="en-US" dirty="0" smtClean="0"/>
              <a:t>, it was held that the grandson of the deceased political leader was held not entitled to prevent making of a film of the leader on the premise that he was not a custodian of history.</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Meaning of originality</a:t>
            </a:r>
            <a:endParaRPr lang="en-US" sz="3200" b="1" dirty="0"/>
          </a:p>
        </p:txBody>
      </p:sp>
      <p:sp>
        <p:nvSpPr>
          <p:cNvPr id="3" name="Content Placeholder 2"/>
          <p:cNvSpPr>
            <a:spLocks noGrp="1"/>
          </p:cNvSpPr>
          <p:nvPr>
            <p:ph idx="1"/>
          </p:nvPr>
        </p:nvSpPr>
        <p:spPr/>
        <p:txBody>
          <a:bodyPr>
            <a:normAutofit/>
          </a:bodyPr>
          <a:lstStyle/>
          <a:p>
            <a:pPr algn="just"/>
            <a:r>
              <a:rPr lang="en-US" dirty="0" smtClean="0"/>
              <a:t>Law does not protect every expression. The law affords protection to expressions that are fixed in a medium and are original. In India Section 13,Copyright Act, 1957 states that only original literary, artistic, dramatic and musical works are subject-matter of copyright. A literary work, in order to qualify as work in which copyright can subsist, must, therefore, be original. </a:t>
            </a:r>
          </a:p>
          <a:p>
            <a:pPr algn="just">
              <a:buNone/>
            </a:pPr>
            <a:r>
              <a:rPr lang="en-US" dirty="0" smtClean="0"/>
              <a:t>		</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7620000" cy="5029200"/>
          </a:xfrm>
        </p:spPr>
        <p:txBody>
          <a:bodyPr>
            <a:normAutofit fontScale="85000" lnSpcReduction="10000"/>
          </a:bodyPr>
          <a:lstStyle/>
          <a:p>
            <a:pPr algn="just"/>
            <a:r>
              <a:rPr lang="en-US" dirty="0" smtClean="0"/>
              <a:t>The word original does not mean that the work must be the expression of original or inventive thoughts. Copyright Acts are not concerned with the originality of ideas, but with the expression of thought, and in the case of literary work, with the expression of thought in print or writing. The originality which is required relates to the expression of the thought. But the Act does not require that the expression must be in an original or novel form, but that the work must not be copied from another work- that it should originate from the author. </a:t>
            </a:r>
          </a:p>
          <a:p>
            <a:pPr algn="just"/>
            <a:r>
              <a:rPr lang="en-US" dirty="0" smtClean="0"/>
              <a:t>As regards compilation, originality is a matter of degree of depending on the amount of the skill, judgment or </a:t>
            </a:r>
            <a:r>
              <a:rPr lang="en-US" dirty="0" err="1" smtClean="0"/>
              <a:t>labour</a:t>
            </a:r>
            <a:r>
              <a:rPr lang="en-US" dirty="0" smtClean="0"/>
              <a:t> that has been involved in making the compilation. The words literary work cover work which is expressed in print or writing irrespective of the question whether the quality or style is high. </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The commonplace matter put together or arranged without the exercise of more than negligible work, </a:t>
            </a:r>
            <a:r>
              <a:rPr lang="en-US" dirty="0" err="1" smtClean="0"/>
              <a:t>labour</a:t>
            </a:r>
            <a:r>
              <a:rPr lang="en-US" dirty="0" smtClean="0"/>
              <a:t> and skill in making the selection will not be entitled to copyright. </a:t>
            </a:r>
          </a:p>
          <a:p>
            <a:pPr algn="just"/>
            <a:r>
              <a:rPr lang="en-US" dirty="0" smtClean="0"/>
              <a:t>Ladbroke (Football) Ltd. v. William Hill (Football) Ltd. Is a case where the concept of originality was considered on the basis of skill, judgment and </a:t>
            </a:r>
            <a:r>
              <a:rPr lang="en-US" dirty="0" err="1" smtClean="0"/>
              <a:t>labour</a:t>
            </a:r>
            <a:r>
              <a:rPr lang="en-US" dirty="0" smtClean="0"/>
              <a:t> in the context of compilation.</a:t>
            </a:r>
          </a:p>
          <a:p>
            <a:endParaRPr lang="en-US" dirty="0" smtClean="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7924800" cy="5029200"/>
          </a:xfrm>
        </p:spPr>
        <p:txBody>
          <a:bodyPr>
            <a:normAutofit fontScale="85000" lnSpcReduction="10000"/>
          </a:bodyPr>
          <a:lstStyle/>
          <a:p>
            <a:pPr algn="just"/>
            <a:r>
              <a:rPr lang="en-US" dirty="0" smtClean="0"/>
              <a:t>In </a:t>
            </a:r>
            <a:r>
              <a:rPr lang="en-US" dirty="0" err="1" smtClean="0"/>
              <a:t>Gopal</a:t>
            </a:r>
            <a:r>
              <a:rPr lang="en-US" dirty="0" smtClean="0"/>
              <a:t> Das v. </a:t>
            </a:r>
            <a:r>
              <a:rPr lang="en-US" dirty="0" err="1" smtClean="0"/>
              <a:t>Jagannath</a:t>
            </a:r>
            <a:r>
              <a:rPr lang="en-US" dirty="0" smtClean="0"/>
              <a:t> </a:t>
            </a:r>
            <a:r>
              <a:rPr lang="en-US" dirty="0" err="1" smtClean="0"/>
              <a:t>prasad</a:t>
            </a:r>
            <a:r>
              <a:rPr lang="en-US" dirty="0" smtClean="0"/>
              <a:t>, the plaintiffs were the printers and publishers of books. The book titled </a:t>
            </a:r>
            <a:r>
              <a:rPr lang="en-US" dirty="0" err="1" smtClean="0"/>
              <a:t>Sachitra</a:t>
            </a:r>
            <a:r>
              <a:rPr lang="en-US" dirty="0" smtClean="0"/>
              <a:t> Bara </a:t>
            </a:r>
            <a:r>
              <a:rPr lang="en-US" dirty="0" err="1" smtClean="0"/>
              <a:t>Kok</a:t>
            </a:r>
            <a:r>
              <a:rPr lang="en-US" dirty="0" smtClean="0"/>
              <a:t> </a:t>
            </a:r>
            <a:r>
              <a:rPr lang="en-US" dirty="0" err="1" smtClean="0"/>
              <a:t>Shastra</a:t>
            </a:r>
            <a:r>
              <a:rPr lang="en-US" dirty="0" smtClean="0"/>
              <a:t> was printed for the first time in 1928 and had run into four editions. The defendants printed and published another book titled </a:t>
            </a:r>
            <a:r>
              <a:rPr lang="en-US" dirty="0" err="1" smtClean="0"/>
              <a:t>Asli</a:t>
            </a:r>
            <a:r>
              <a:rPr lang="en-US" dirty="0" smtClean="0"/>
              <a:t> </a:t>
            </a:r>
            <a:r>
              <a:rPr lang="en-US" dirty="0" err="1" smtClean="0"/>
              <a:t>Sachitra</a:t>
            </a:r>
            <a:r>
              <a:rPr lang="en-US" dirty="0" smtClean="0"/>
              <a:t> </a:t>
            </a:r>
            <a:r>
              <a:rPr lang="en-US" dirty="0" err="1" smtClean="0"/>
              <a:t>Kok</a:t>
            </a:r>
            <a:r>
              <a:rPr lang="en-US" dirty="0" smtClean="0"/>
              <a:t> </a:t>
            </a:r>
            <a:r>
              <a:rPr lang="en-US" dirty="0" err="1" smtClean="0"/>
              <a:t>Shastra</a:t>
            </a:r>
            <a:r>
              <a:rPr lang="en-US" dirty="0" smtClean="0"/>
              <a:t> in 1930. the plaintiff’s case was that the book published by the defendants was a </a:t>
            </a:r>
            <a:r>
              <a:rPr lang="en-US" dirty="0" err="1" smtClean="0"/>
              <a:t>colourable</a:t>
            </a:r>
            <a:r>
              <a:rPr lang="en-US" dirty="0" smtClean="0"/>
              <a:t> imitation of their book and an infringement of plaintiff’s copyright. It was held by the court that the plaintiff’s compiled their book with considerable </a:t>
            </a:r>
            <a:r>
              <a:rPr lang="en-US" dirty="0" err="1" smtClean="0"/>
              <a:t>labour</a:t>
            </a:r>
            <a:r>
              <a:rPr lang="en-US" dirty="0" smtClean="0"/>
              <a:t> from various sources and digested and arranged the matter taken by them from other authors. </a:t>
            </a:r>
          </a:p>
          <a:p>
            <a:pPr algn="just"/>
            <a:r>
              <a:rPr lang="en-US" dirty="0" smtClean="0"/>
              <a:t>The defendant cannot obtain the subject-matter from the </a:t>
            </a:r>
            <a:r>
              <a:rPr lang="en-US" dirty="0" err="1" smtClean="0"/>
              <a:t>plaitiff’s</a:t>
            </a:r>
            <a:r>
              <a:rPr lang="en-US" dirty="0" smtClean="0"/>
              <a:t> work and to adopt his arrangement with a slight degree of colorable variation. The court held that no one is entitled to avail himself of the same information, although ha may append additional information to that already published.</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7848600" cy="5029200"/>
          </a:xfrm>
        </p:spPr>
        <p:txBody>
          <a:bodyPr>
            <a:normAutofit fontScale="85000" lnSpcReduction="10000"/>
          </a:bodyPr>
          <a:lstStyle/>
          <a:p>
            <a:pPr algn="just">
              <a:spcAft>
                <a:spcPts val="800"/>
              </a:spcAft>
            </a:pPr>
            <a:r>
              <a:rPr lang="en-US" dirty="0" smtClean="0"/>
              <a:t>In </a:t>
            </a:r>
            <a:r>
              <a:rPr lang="en-US" dirty="0" err="1" smtClean="0"/>
              <a:t>Agarwala</a:t>
            </a:r>
            <a:r>
              <a:rPr lang="en-US" dirty="0" smtClean="0"/>
              <a:t> Publishing House v. Board of High School and Intermediate Education. </a:t>
            </a:r>
          </a:p>
          <a:p>
            <a:pPr algn="just">
              <a:spcAft>
                <a:spcPts val="800"/>
              </a:spcAft>
            </a:pPr>
            <a:r>
              <a:rPr lang="en-US" dirty="0" smtClean="0"/>
              <a:t>The question involved was weather question papers are original literary work and come within the preview of section 13, Copyright Act, 1957. it was urged that no copyright can exist in examination papers because they are not original literary works referred to in section 13, Copyright Act, 1957 are not confined to the works of literature as commonly understood. It would include all work expressed in writing, whether they have any literary merits or not. </a:t>
            </a:r>
          </a:p>
          <a:p>
            <a:pPr algn="just">
              <a:spcAft>
                <a:spcPts val="800"/>
              </a:spcAft>
            </a:pPr>
            <a:r>
              <a:rPr lang="en-US" dirty="0" smtClean="0"/>
              <a:t>The court further held that the word original used in Section 13 does not imply any originality of ideas but merely means that the work in question should not be copied from some other work but should originate in the author, being the product of his </a:t>
            </a:r>
            <a:r>
              <a:rPr lang="en-US" dirty="0" err="1" smtClean="0"/>
              <a:t>labour</a:t>
            </a:r>
            <a:r>
              <a:rPr lang="en-US" dirty="0" smtClean="0"/>
              <a:t> and skill.</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7924800" cy="5029200"/>
          </a:xfrm>
        </p:spPr>
        <p:txBody>
          <a:bodyPr>
            <a:normAutofit fontScale="92500" lnSpcReduction="10000"/>
          </a:bodyPr>
          <a:lstStyle/>
          <a:p>
            <a:pPr algn="just">
              <a:spcAft>
                <a:spcPts val="800"/>
              </a:spcAft>
            </a:pPr>
            <a:r>
              <a:rPr lang="en-US" dirty="0" smtClean="0"/>
              <a:t>In </a:t>
            </a:r>
            <a:r>
              <a:rPr lang="en-US" dirty="0" err="1" smtClean="0"/>
              <a:t>Rai</a:t>
            </a:r>
            <a:r>
              <a:rPr lang="en-US" dirty="0" smtClean="0"/>
              <a:t> Toys Industries v. </a:t>
            </a:r>
            <a:r>
              <a:rPr lang="en-US" dirty="0" err="1" smtClean="0"/>
              <a:t>Munir</a:t>
            </a:r>
            <a:r>
              <a:rPr lang="en-US" dirty="0" smtClean="0"/>
              <a:t> Printing Press. </a:t>
            </a:r>
          </a:p>
          <a:p>
            <a:pPr algn="just">
              <a:spcAft>
                <a:spcPts val="800"/>
              </a:spcAft>
            </a:pPr>
            <a:r>
              <a:rPr lang="en-US" dirty="0" smtClean="0"/>
              <a:t>The plaintiff had published a </a:t>
            </a:r>
            <a:r>
              <a:rPr lang="en-US" dirty="0" err="1" smtClean="0"/>
              <a:t>Tambola</a:t>
            </a:r>
            <a:r>
              <a:rPr lang="en-US" dirty="0" smtClean="0"/>
              <a:t> Ticket book containing 1500 different tickets in 1929. The Plaintiffs alleged that the defendants had brought out another ticket book which the plaintiffs claimed to have written in 1929 and registered as copyright. </a:t>
            </a:r>
          </a:p>
          <a:p>
            <a:pPr algn="just">
              <a:spcAft>
                <a:spcPts val="800"/>
              </a:spcAft>
            </a:pPr>
            <a:r>
              <a:rPr lang="en-US" dirty="0" smtClean="0"/>
              <a:t>The ticket book brought out by the defendants was alleged to contain 600 different tickets and the same had been copied identically from the books of the plaintiff. </a:t>
            </a:r>
          </a:p>
          <a:p>
            <a:pPr algn="just">
              <a:spcAft>
                <a:spcPts val="800"/>
              </a:spcAft>
            </a:pPr>
            <a:r>
              <a:rPr lang="en-US" dirty="0" smtClean="0"/>
              <a:t>It was held by the High Court that preparation of tickets and placing them in tables required a good deal of skill and labor and would, thus, satisfy the rest of being original literary work. </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696200" cy="4114800"/>
          </a:xfrm>
        </p:spPr>
        <p:txBody>
          <a:bodyPr>
            <a:normAutofit fontScale="92500" lnSpcReduction="10000"/>
          </a:bodyPr>
          <a:lstStyle/>
          <a:p>
            <a:pPr algn="just">
              <a:spcAft>
                <a:spcPts val="800"/>
              </a:spcAft>
            </a:pPr>
            <a:r>
              <a:rPr lang="en-US" dirty="0" smtClean="0"/>
              <a:t>The Plaintiff asserted copyright on the reports of the judgment made by it in the publication </a:t>
            </a:r>
            <a:r>
              <a:rPr lang="en-US" dirty="0" err="1" smtClean="0"/>
              <a:t>Kerela</a:t>
            </a:r>
            <a:r>
              <a:rPr lang="en-US" dirty="0" smtClean="0"/>
              <a:t> Law Times, including heads notes, short notes, long notes, citations, various copy editing imputes, etc. as published in </a:t>
            </a:r>
            <a:r>
              <a:rPr lang="en-US" dirty="0" err="1" smtClean="0"/>
              <a:t>Kerela</a:t>
            </a:r>
            <a:r>
              <a:rPr lang="en-US" dirty="0" smtClean="0"/>
              <a:t> Law Times of Plaintiff. </a:t>
            </a:r>
          </a:p>
          <a:p>
            <a:pPr algn="just">
              <a:spcAft>
                <a:spcPts val="800"/>
              </a:spcAft>
            </a:pPr>
            <a:r>
              <a:rPr lang="en-US" dirty="0" smtClean="0"/>
              <a:t>The court found that a law report is the result of the literary exercise of the editor. A report is a whole document and the copyright will have to rest on the report as a whole. If a reporter has presented a report, including a clear presentation of the text of the judgment, it is entitled to a copyright.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95400"/>
            <a:ext cx="7467600" cy="3352800"/>
          </a:xfrm>
        </p:spPr>
        <p:txBody>
          <a:bodyPr/>
          <a:lstStyle/>
          <a:p>
            <a:pPr algn="just"/>
            <a:r>
              <a:rPr lang="en-US" dirty="0" smtClean="0"/>
              <a:t>A report of a judgment, which includes the entire text of the judgment and is placed as a report along with head notes or editorial notes and in any particular layout of a reporter and publisher, contains such originality bas requires it to be treated as an original literary work for the purpose of Section 13 (I) (a) of the Act. Short notes of cases also stand in the same footing.</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31838"/>
            <a:ext cx="7467600" cy="715962"/>
          </a:xfrm>
        </p:spPr>
        <p:txBody>
          <a:bodyPr>
            <a:normAutofit/>
          </a:bodyPr>
          <a:lstStyle/>
          <a:p>
            <a:r>
              <a:rPr lang="en-US" sz="3200" b="1" dirty="0" smtClean="0"/>
              <a:t>Sermons of religious preacher</a:t>
            </a:r>
            <a:endParaRPr lang="en-US" sz="3200" b="1" dirty="0"/>
          </a:p>
        </p:txBody>
      </p:sp>
      <p:sp>
        <p:nvSpPr>
          <p:cNvPr id="3" name="Content Placeholder 2"/>
          <p:cNvSpPr>
            <a:spLocks noGrp="1"/>
          </p:cNvSpPr>
          <p:nvPr>
            <p:ph idx="1"/>
          </p:nvPr>
        </p:nvSpPr>
        <p:spPr>
          <a:xfrm>
            <a:off x="457200" y="1935480"/>
            <a:ext cx="8229600" cy="3322320"/>
          </a:xfrm>
        </p:spPr>
        <p:txBody>
          <a:bodyPr/>
          <a:lstStyle/>
          <a:p>
            <a:pPr algn="just"/>
            <a:r>
              <a:rPr lang="en-US" dirty="0" smtClean="0"/>
              <a:t>The Calcutta High Court answered in the affirmative, the question whether the works of a religious preacher in his own handwriting and the compilations of the discussion and sermons of a religious preacher are literary work within the meaning of the word “work” under the Copyright Act, 1957.</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620000" cy="5638800"/>
          </a:xfrm>
        </p:spPr>
        <p:txBody>
          <a:bodyPr>
            <a:normAutofit fontScale="92500" lnSpcReduction="20000"/>
          </a:bodyPr>
          <a:lstStyle/>
          <a:p>
            <a:pPr algn="just"/>
            <a:r>
              <a:rPr lang="en-US" dirty="0" smtClean="0"/>
              <a:t>A number of newly independent developing nations has also brought a change in the outlook of the nations state.</a:t>
            </a:r>
          </a:p>
          <a:p>
            <a:pPr algn="just"/>
            <a:r>
              <a:rPr lang="en-US" dirty="0" smtClean="0"/>
              <a:t>With ever increasing internationalization of the nation states and enhanced trade in goods and services, and the accompanying changes taking place in all spheres of the society, intellectual property rights (IPR) have become more vulnerable to infringements. </a:t>
            </a:r>
          </a:p>
          <a:p>
            <a:pPr algn="just"/>
            <a:r>
              <a:rPr lang="en-US" dirty="0" smtClean="0"/>
              <a:t>The central theme behind the IPRs is that the author should get his due to keep up with the technological development and to maintain the R&amp;D costs. In an era of high rate of growth and development of the economy (7-8 percent per annum) one expects a wide range of IPs coming up, which require protection areas of software, management, designs, science and technology, market and business models etc. </a:t>
            </a:r>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8229600" cy="1143000"/>
          </a:xfrm>
        </p:spPr>
        <p:txBody>
          <a:bodyPr/>
          <a:lstStyle/>
          <a:p>
            <a:r>
              <a:rPr lang="en-US" dirty="0" smtClean="0"/>
              <a:t>Safe Guards</a:t>
            </a:r>
            <a:endParaRPr lang="en-US" dirty="0"/>
          </a:p>
        </p:txBody>
      </p:sp>
      <p:sp>
        <p:nvSpPr>
          <p:cNvPr id="3" name="Content Placeholder 2"/>
          <p:cNvSpPr>
            <a:spLocks noGrp="1"/>
          </p:cNvSpPr>
          <p:nvPr>
            <p:ph idx="1"/>
          </p:nvPr>
        </p:nvSpPr>
        <p:spPr>
          <a:xfrm>
            <a:off x="457200" y="1935480"/>
            <a:ext cx="8001000" cy="3931920"/>
          </a:xfrm>
        </p:spPr>
        <p:txBody>
          <a:bodyPr/>
          <a:lstStyle/>
          <a:p>
            <a:pPr algn="just">
              <a:spcAft>
                <a:spcPts val="800"/>
              </a:spcAft>
            </a:pPr>
            <a:r>
              <a:rPr lang="en-US" dirty="0" smtClean="0"/>
              <a:t>Plagiarism is not necessarily equivalent to copyright infringement. </a:t>
            </a:r>
          </a:p>
          <a:p>
            <a:pPr algn="just"/>
            <a:r>
              <a:rPr lang="en-US" dirty="0" smtClean="0"/>
              <a:t>Generally speaking, reference to the original source material must be made as much as possible, and writers should nowhere give an impression of others' work to be his/her own. </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848600" cy="4389120"/>
          </a:xfrm>
        </p:spPr>
        <p:txBody>
          <a:bodyPr>
            <a:normAutofit lnSpcReduction="10000"/>
          </a:bodyPr>
          <a:lstStyle/>
          <a:p>
            <a:pPr algn="just">
              <a:spcAft>
                <a:spcPts val="800"/>
              </a:spcAft>
            </a:pPr>
            <a:r>
              <a:rPr lang="en-US" dirty="0" smtClean="0"/>
              <a:t>As “</a:t>
            </a:r>
            <a:r>
              <a:rPr lang="en-US" i="1" dirty="0" smtClean="0"/>
              <a:t>plagiarism</a:t>
            </a:r>
            <a:r>
              <a:rPr lang="en-US" dirty="0" smtClean="0"/>
              <a:t>” is a serious matter with important legal and ethical implications, academic, industry, government and private institutions should establish guidelines for avoiding theft of </a:t>
            </a:r>
            <a:r>
              <a:rPr lang="en-US" b="1" dirty="0" smtClean="0"/>
              <a:t>ideas or works under the umbrella of intellectual property </a:t>
            </a:r>
            <a:r>
              <a:rPr lang="en-US" dirty="0" smtClean="0"/>
              <a:t>in their respective environments. </a:t>
            </a:r>
          </a:p>
          <a:p>
            <a:pPr algn="just">
              <a:spcAft>
                <a:spcPts val="800"/>
              </a:spcAft>
            </a:pPr>
            <a:r>
              <a:rPr lang="en-US" dirty="0" smtClean="0"/>
              <a:t>These guidelines should provide clear definitions and examples for new students</a:t>
            </a:r>
            <a:r>
              <a:rPr lang="en-US" i="1" dirty="0" smtClean="0"/>
              <a:t>, </a:t>
            </a:r>
            <a:r>
              <a:rPr lang="en-US" dirty="0" smtClean="0"/>
              <a:t>faculty and/or employees. Consequences for violating these rules/guidelines should be clearly stated and enforced</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7772400" cy="5864352"/>
          </a:xfrm>
        </p:spPr>
        <p:txBody>
          <a:bodyPr>
            <a:normAutofit/>
          </a:bodyPr>
          <a:lstStyle/>
          <a:p>
            <a:pPr algn="just"/>
            <a:r>
              <a:rPr lang="en-US" dirty="0" smtClean="0"/>
              <a:t>The use of mere facts irrespective of whether the facts come from public domain or copy righted works. They should not be treated as plagiarism when two or more persons come up independently with the same idea or analysis. There can be accidental plagiarism with somebody when they come out with child hood stories in creative works for his school/college assignment thought he had no recollection of her other repeatedly reading for him, the same. </a:t>
            </a:r>
          </a:p>
          <a:p>
            <a:pPr algn="just"/>
            <a:r>
              <a:rPr lang="en-US" dirty="0" smtClean="0"/>
              <a:t>But what is important is that original sources used in a work must be quoted clearly so as to give due credit to the original source. </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229600" cy="4389120"/>
          </a:xfrm>
        </p:spPr>
        <p:txBody>
          <a:bodyPr/>
          <a:lstStyle/>
          <a:p>
            <a:pPr algn="just"/>
            <a:r>
              <a:rPr lang="en-US" dirty="0" smtClean="0"/>
              <a:t>Student must observe academic codes of ethics to avoid all forms of plagiarism. The most rampant practice is web sites offering articles, essays, monographs and papers for sale to public and students, of course there is a database of sources which helps in identifying if there is any plagiarism though comparison.</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371600"/>
            <a:ext cx="7696200" cy="4648200"/>
          </a:xfrm>
        </p:spPr>
        <p:txBody>
          <a:bodyPr/>
          <a:lstStyle/>
          <a:p>
            <a:pPr algn="just"/>
            <a:r>
              <a:rPr lang="en-US" dirty="0" smtClean="0"/>
              <a:t>The Academic, industry and government institutions should establish guidelines for avoiding </a:t>
            </a:r>
            <a:r>
              <a:rPr lang="en-US" b="1" dirty="0" smtClean="0"/>
              <a:t>theft of original creative works that have economic value </a:t>
            </a:r>
            <a:r>
              <a:rPr lang="en-US" dirty="0" smtClean="0"/>
              <a:t>and </a:t>
            </a:r>
            <a:r>
              <a:rPr lang="en-US" b="1" dirty="0" smtClean="0"/>
              <a:t>are protected by </a:t>
            </a:r>
            <a:r>
              <a:rPr lang="en-US" dirty="0" smtClean="0"/>
              <a:t>intellectual property laws. </a:t>
            </a:r>
          </a:p>
          <a:p>
            <a:pPr algn="just"/>
            <a:r>
              <a:rPr lang="en-US" dirty="0" smtClean="0"/>
              <a:t>These guidelines should be readily available to students and/or employees with specific examples and consequences for violations.</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90800" y="1905000"/>
            <a:ext cx="4648200" cy="2115312"/>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10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Thanks</a:t>
            </a:r>
            <a:endParaRPr lang="en-US" sz="10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70704" cy="1554162"/>
          </a:xfrm>
        </p:spPr>
        <p:txBody>
          <a:bodyPr>
            <a:normAutofit/>
          </a:bodyPr>
          <a:lstStyle/>
          <a:p>
            <a:pPr algn="just"/>
            <a:r>
              <a:rPr lang="en-US" sz="3600" b="1" dirty="0" smtClean="0"/>
              <a:t>Understanding Intellectual Property Rights in Contemporary Perspective</a:t>
            </a:r>
            <a:endParaRPr lang="en-US" dirty="0"/>
          </a:p>
        </p:txBody>
      </p:sp>
      <p:sp>
        <p:nvSpPr>
          <p:cNvPr id="3" name="Content Placeholder 2"/>
          <p:cNvSpPr>
            <a:spLocks noGrp="1"/>
          </p:cNvSpPr>
          <p:nvPr>
            <p:ph idx="1"/>
          </p:nvPr>
        </p:nvSpPr>
        <p:spPr>
          <a:xfrm>
            <a:off x="533400" y="1984248"/>
            <a:ext cx="7467600" cy="4568952"/>
          </a:xfrm>
        </p:spPr>
        <p:txBody>
          <a:bodyPr>
            <a:normAutofit/>
          </a:bodyPr>
          <a:lstStyle/>
          <a:p>
            <a:pPr algn="just"/>
            <a:r>
              <a:rPr lang="en-US" dirty="0" smtClean="0"/>
              <a:t>There are three types of Intellectual Property Rights- patents for invention. Copyright, for literary and artistic works and trademarks and names for the goodwill attached to marketing symbols. </a:t>
            </a:r>
          </a:p>
          <a:p>
            <a:pPr algn="just"/>
            <a:r>
              <a:rPr lang="en-US" dirty="0" smtClean="0"/>
              <a:t>All these protects through legal rights the application of idea and information which have some commercial value. In that sense, they are essentially negative as they are meant to stop others doing certain things created by right owners.</a:t>
            </a:r>
          </a:p>
          <a:p>
            <a:pPr algn="just"/>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Plagiarism</a:t>
            </a:r>
            <a:endParaRPr lang="en-US" sz="3200" b="1" dirty="0"/>
          </a:p>
        </p:txBody>
      </p:sp>
      <p:sp>
        <p:nvSpPr>
          <p:cNvPr id="3" name="Content Placeholder 2"/>
          <p:cNvSpPr>
            <a:spLocks noGrp="1"/>
          </p:cNvSpPr>
          <p:nvPr>
            <p:ph idx="1"/>
          </p:nvPr>
        </p:nvSpPr>
        <p:spPr/>
        <p:txBody>
          <a:bodyPr/>
          <a:lstStyle/>
          <a:p>
            <a:pPr algn="just"/>
            <a:r>
              <a:rPr lang="en-US" dirty="0" smtClean="0"/>
              <a:t> The act of stealing another person's intellectual property (IP) which includes ideas, inventions, original works of authorship, words, slogans, designs, proprietary information, etc. and using them as your own without proper acknowledgment and/or permission of the original author or inventor. or in simple words it is the act of copying a work, wholly or partially, and then pretending to be its original author.</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38200" y="533400"/>
            <a:ext cx="8229600" cy="1143000"/>
          </a:xfrm>
          <a:prstGeom prst="rect">
            <a:avLst/>
          </a:prstGeom>
        </p:spPr>
        <p:txBody>
          <a:bodyPr vert="horz" lIns="0" rIns="0" bIns="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2"/>
                </a:solidFill>
                <a:effectLst/>
                <a:uLnTx/>
                <a:uFillTx/>
                <a:latin typeface="+mj-lt"/>
                <a:ea typeface="+mj-ea"/>
                <a:cs typeface="+mj-cs"/>
              </a:rPr>
              <a:t>Intellectual Property</a:t>
            </a:r>
            <a:endParaRPr kumimoji="0" lang="en-US" sz="3200" b="1" i="0" u="none" strike="noStrike" kern="1200" cap="none" spc="0" normalizeH="0" baseline="0" noProof="0" dirty="0">
              <a:ln>
                <a:noFill/>
              </a:ln>
              <a:solidFill>
                <a:schemeClr val="tx2"/>
              </a:solidFill>
              <a:effectLst/>
              <a:uLnTx/>
              <a:uFillTx/>
              <a:latin typeface="+mj-lt"/>
              <a:ea typeface="+mj-ea"/>
              <a:cs typeface="+mj-cs"/>
            </a:endParaRPr>
          </a:p>
        </p:txBody>
      </p:sp>
      <p:sp>
        <p:nvSpPr>
          <p:cNvPr id="5" name="Content Placeholder 2"/>
          <p:cNvSpPr txBox="1">
            <a:spLocks/>
          </p:cNvSpPr>
          <p:nvPr/>
        </p:nvSpPr>
        <p:spPr>
          <a:xfrm>
            <a:off x="762000" y="1828800"/>
            <a:ext cx="7467600" cy="3733800"/>
          </a:xfrm>
          <a:prstGeom prst="rect">
            <a:avLst/>
          </a:prstGeom>
        </p:spPr>
        <p:txBody>
          <a:bodyPr vert="horz">
            <a:normAutofit/>
          </a:bodyPr>
          <a:lstStyle/>
          <a:p>
            <a:pPr marL="274320" marR="0" lvl="0" indent="-274320" algn="just"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“Original and creative ideas or works that have economic value and which are protected by patent, copyright, trademarks and trade secret laws.”</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a:bodyPr>
          <a:lstStyle/>
          <a:p>
            <a:r>
              <a:rPr lang="en-US" sz="3200" b="1" dirty="0" smtClean="0"/>
              <a:t>Intellectual Property (IP) Rights</a:t>
            </a:r>
            <a:endParaRPr lang="en-US" sz="3200" b="1" dirty="0"/>
          </a:p>
        </p:txBody>
      </p:sp>
      <p:sp>
        <p:nvSpPr>
          <p:cNvPr id="3" name="Content Placeholder 2"/>
          <p:cNvSpPr>
            <a:spLocks noGrp="1"/>
          </p:cNvSpPr>
          <p:nvPr>
            <p:ph idx="1"/>
          </p:nvPr>
        </p:nvSpPr>
        <p:spPr>
          <a:xfrm>
            <a:off x="457200" y="1143000"/>
            <a:ext cx="8001000" cy="5486400"/>
          </a:xfrm>
        </p:spPr>
        <p:txBody>
          <a:bodyPr>
            <a:normAutofit fontScale="92500"/>
          </a:bodyPr>
          <a:lstStyle/>
          <a:p>
            <a:pPr algn="just"/>
            <a:r>
              <a:rPr lang="en-US" dirty="0" smtClean="0"/>
              <a:t>It is important to understand IP ownership rights not only to protect your IP, but also to avoid the possibility of infringing on someone else’s ownership rights. </a:t>
            </a:r>
          </a:p>
          <a:p>
            <a:pPr algn="just"/>
            <a:r>
              <a:rPr lang="en-US" dirty="0" smtClean="0"/>
              <a:t>Since IP can have commercial value, ownership rights are in some ways very similar to owning real estate. You can sell, license, inherit and use as a basis for loans. </a:t>
            </a:r>
          </a:p>
          <a:p>
            <a:pPr algn="just"/>
            <a:r>
              <a:rPr lang="en-US" dirty="0" smtClean="0"/>
              <a:t>Ownership rights are not a legal monopoly in that they do not give the owner the right to make use of the IP. Instead, they give the owner the right to exclude others from making use of the IP for a defined period of time. IP infringement cases in a court of law can lead to serious financial and professional consequences.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537</TotalTime>
  <Words>4660</Words>
  <Application>Microsoft Office PowerPoint</Application>
  <PresentationFormat>On-screen Show (4:3)</PresentationFormat>
  <Paragraphs>154</Paragraphs>
  <Slides>55</Slides>
  <Notes>1</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Flow</vt:lpstr>
      <vt:lpstr>Intellectual Property Rights And Plagiarism </vt:lpstr>
      <vt:lpstr>     CONTEXT </vt:lpstr>
      <vt:lpstr>Slide 3</vt:lpstr>
      <vt:lpstr>Significance </vt:lpstr>
      <vt:lpstr>Slide 5</vt:lpstr>
      <vt:lpstr>Understanding Intellectual Property Rights in Contemporary Perspective</vt:lpstr>
      <vt:lpstr>Plagiarism</vt:lpstr>
      <vt:lpstr>Slide 8</vt:lpstr>
      <vt:lpstr>Intellectual Property (IP) Rights</vt:lpstr>
      <vt:lpstr>Slide 10</vt:lpstr>
      <vt:lpstr>Patents</vt:lpstr>
      <vt:lpstr>Traditional Knowledge</vt:lpstr>
      <vt:lpstr>Slide 13</vt:lpstr>
      <vt:lpstr>Slide 14</vt:lpstr>
      <vt:lpstr>Slide 15</vt:lpstr>
      <vt:lpstr>Trademarks</vt:lpstr>
      <vt:lpstr>Slide 17</vt:lpstr>
      <vt:lpstr>Trade secrets </vt:lpstr>
      <vt:lpstr>Slide 19</vt:lpstr>
      <vt:lpstr>Surname </vt:lpstr>
      <vt:lpstr>Laudatory Words </vt:lpstr>
      <vt:lpstr>Badges of recognition</vt:lpstr>
      <vt:lpstr>Slide 23</vt:lpstr>
      <vt:lpstr>Slide 24</vt:lpstr>
      <vt:lpstr>Copyright </vt:lpstr>
      <vt:lpstr>Slide 26</vt:lpstr>
      <vt:lpstr>Slide 27</vt:lpstr>
      <vt:lpstr>Slide 28</vt:lpstr>
      <vt:lpstr>Slide 29</vt:lpstr>
      <vt:lpstr>Slide 30</vt:lpstr>
      <vt:lpstr>Slide 31</vt:lpstr>
      <vt:lpstr> In R.G Anand v Delux Films (AIR 1978 SC 1613) The hon'ble Supreme Court  of India has laid down the following general propositions regarding infringement of a work:-</vt:lpstr>
      <vt:lpstr>Slide 33</vt:lpstr>
      <vt:lpstr>Music industry</vt:lpstr>
      <vt:lpstr>Drama</vt:lpstr>
      <vt:lpstr>Idea</vt:lpstr>
      <vt:lpstr>Slide 37</vt:lpstr>
      <vt:lpstr>Slide 38</vt:lpstr>
      <vt:lpstr>Slide 39</vt:lpstr>
      <vt:lpstr>Slide 40</vt:lpstr>
      <vt:lpstr>Meaning of originality</vt:lpstr>
      <vt:lpstr>Slide 42</vt:lpstr>
      <vt:lpstr>Slide 43</vt:lpstr>
      <vt:lpstr>Slide 44</vt:lpstr>
      <vt:lpstr>Slide 45</vt:lpstr>
      <vt:lpstr>Slide 46</vt:lpstr>
      <vt:lpstr>Slide 47</vt:lpstr>
      <vt:lpstr>Slide 48</vt:lpstr>
      <vt:lpstr>Sermons of religious preacher</vt:lpstr>
      <vt:lpstr>Safe Guards</vt:lpstr>
      <vt:lpstr>Slide 51</vt:lpstr>
      <vt:lpstr>Slide 52</vt:lpstr>
      <vt:lpstr>Slide 53</vt:lpstr>
      <vt:lpstr>Slide 54</vt:lpstr>
      <vt:lpstr>Thanks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Intellectual Property Rights And Plagiarism </dc:title>
  <dc:creator/>
  <cp:lastModifiedBy>Prof A P</cp:lastModifiedBy>
  <cp:revision>140</cp:revision>
  <dcterms:created xsi:type="dcterms:W3CDTF">2006-08-16T00:00:00Z</dcterms:created>
  <dcterms:modified xsi:type="dcterms:W3CDTF">2017-01-21T07:36:59Z</dcterms:modified>
</cp:coreProperties>
</file>