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9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92" autoAdjust="0"/>
    <p:restoredTop sz="94660"/>
  </p:normalViewPr>
  <p:slideViewPr>
    <p:cSldViewPr snapToGrid="0" snapToObjects="1">
      <p:cViewPr>
        <p:scale>
          <a:sx n="50" d="100"/>
          <a:sy n="50" d="100"/>
        </p:scale>
        <p:origin x="-114" y="-12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ABDC1-95F8-4187-8D03-35C1D4F8E818}" type="datetimeFigureOut">
              <a:rPr lang="en-GB" smtClean="0"/>
              <a:t>25/09/2015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F36F8-6C2E-47A1-8647-5148D4B601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819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87E4-756B-C247-86AD-5639F00080E7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5A66-1962-CD43-96D7-B826D94C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503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87E4-756B-C247-86AD-5639F00080E7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5A66-1962-CD43-96D7-B826D94C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45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87E4-756B-C247-86AD-5639F00080E7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5A66-1962-CD43-96D7-B826D94C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709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87E4-756B-C247-86AD-5639F00080E7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5A66-1962-CD43-96D7-B826D94C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11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87E4-756B-C247-86AD-5639F00080E7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5A66-1962-CD43-96D7-B826D94C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51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87E4-756B-C247-86AD-5639F00080E7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5A66-1962-CD43-96D7-B826D94C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454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87E4-756B-C247-86AD-5639F00080E7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5A66-1962-CD43-96D7-B826D94C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49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87E4-756B-C247-86AD-5639F00080E7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5A66-1962-CD43-96D7-B826D94C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965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87E4-756B-C247-86AD-5639F00080E7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5A66-1962-CD43-96D7-B826D94C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981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87E4-756B-C247-86AD-5639F00080E7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5A66-1962-CD43-96D7-B826D94C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653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87E4-756B-C247-86AD-5639F00080E7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5A66-1962-CD43-96D7-B826D94C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406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D87E4-756B-C247-86AD-5639F00080E7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95A66-1962-CD43-96D7-B826D94C1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306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698" y="0"/>
            <a:ext cx="926984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2907" y="3944199"/>
            <a:ext cx="412162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 smtClean="0">
                <a:solidFill>
                  <a:schemeClr val="bg1"/>
                </a:solidFill>
              </a:rPr>
              <a:t>Human Rights</a:t>
            </a:r>
            <a:endParaRPr lang="en-GB" sz="3500" dirty="0" smtClean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Population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379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85" y="63500"/>
            <a:ext cx="8510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Population: Human Rights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1795" y="1161550"/>
            <a:ext cx="4723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MORE HUMAN RIGHTS</a:t>
            </a:r>
            <a:endParaRPr lang="en-US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1882" y="180975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Life and Liberty / Slavery / Privacy</a:t>
            </a:r>
          </a:p>
          <a:p>
            <a:r>
              <a:rPr lang="en-GB" smtClean="0"/>
              <a:t>Education / Work / Leisure</a:t>
            </a:r>
          </a:p>
          <a:p>
            <a:r>
              <a:rPr lang="en-GB" smtClean="0"/>
              <a:t>Language! </a:t>
            </a:r>
          </a:p>
          <a:p>
            <a:pPr lvl="1"/>
            <a:r>
              <a:rPr lang="en-GB" smtClean="0"/>
              <a:t>No discrimination</a:t>
            </a:r>
          </a:p>
          <a:p>
            <a:pPr lvl="1"/>
            <a:r>
              <a:rPr lang="en-GB" smtClean="0"/>
              <a:t>Fair trial</a:t>
            </a:r>
          </a:p>
          <a:p>
            <a:pPr lvl="1"/>
            <a:r>
              <a:rPr lang="en-GB" smtClean="0"/>
              <a:t>Free speech</a:t>
            </a:r>
          </a:p>
          <a:p>
            <a:pPr lvl="1"/>
            <a:r>
              <a:rPr lang="en-GB" smtClean="0"/>
              <a:t>Education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762" y="3782566"/>
            <a:ext cx="3371867" cy="2023120"/>
          </a:xfrm>
          <a:prstGeom prst="rect">
            <a:avLst/>
          </a:prstGeom>
        </p:spPr>
      </p:pic>
      <p:sp>
        <p:nvSpPr>
          <p:cNvPr id="10" name="Oval Callout 9"/>
          <p:cNvSpPr/>
          <p:nvPr/>
        </p:nvSpPr>
        <p:spPr>
          <a:xfrm>
            <a:off x="3986602" y="4070598"/>
            <a:ext cx="1584176" cy="1224136"/>
          </a:xfrm>
          <a:prstGeom prst="wedgeEllipseCallout">
            <a:avLst>
              <a:gd name="adj1" fmla="val 65882"/>
              <a:gd name="adj2" fmla="val -26722"/>
            </a:avLst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Dwi’n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siarad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Cymraeg</a:t>
            </a:r>
            <a:r>
              <a:rPr lang="en-GB" dirty="0" smtClean="0">
                <a:solidFill>
                  <a:schemeClr val="tx1"/>
                </a:solidFill>
              </a:rPr>
              <a:t>!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10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85" y="63500"/>
            <a:ext cx="8510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Population: Human Rights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1795" y="1161550"/>
            <a:ext cx="4723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CATEGORIES OF RIGHTS</a:t>
            </a:r>
            <a:endParaRPr lang="en-US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1882" y="180975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u="sng" dirty="0"/>
              <a:t>Absolute Rights</a:t>
            </a:r>
            <a:r>
              <a:rPr lang="en-GB" dirty="0"/>
              <a:t> can never be limited</a:t>
            </a:r>
          </a:p>
          <a:p>
            <a:pPr lvl="1"/>
            <a:r>
              <a:rPr lang="en-GB" dirty="0"/>
              <a:t>Torture, slavery, discrimination</a:t>
            </a:r>
          </a:p>
          <a:p>
            <a:r>
              <a:rPr lang="en-GB" u="sng" dirty="0"/>
              <a:t>Limited Rights</a:t>
            </a:r>
            <a:r>
              <a:rPr lang="en-GB" dirty="0"/>
              <a:t> can be limited for certain cases</a:t>
            </a:r>
          </a:p>
          <a:p>
            <a:pPr lvl="1"/>
            <a:r>
              <a:rPr lang="en-GB" dirty="0"/>
              <a:t>Liberty</a:t>
            </a:r>
          </a:p>
          <a:p>
            <a:r>
              <a:rPr lang="en-GB" u="sng" dirty="0"/>
              <a:t>Qualified Rights</a:t>
            </a:r>
            <a:r>
              <a:rPr lang="en-GB" dirty="0"/>
              <a:t> can be limited in some circumstances (state of emergency / war)</a:t>
            </a:r>
          </a:p>
          <a:p>
            <a:pPr lvl="1"/>
            <a:r>
              <a:rPr lang="en-GB" dirty="0"/>
              <a:t>Education, expression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1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85" y="63500"/>
            <a:ext cx="8510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Population: Human Rights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1795" y="1161550"/>
            <a:ext cx="4723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HUMAN RIGHTS AT HOME</a:t>
            </a:r>
            <a:endParaRPr lang="en-US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1882" y="180975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England &amp; Wales: Human Rights Act (1998)</a:t>
            </a:r>
          </a:p>
          <a:p>
            <a:pPr lvl="1"/>
            <a:r>
              <a:rPr lang="en-GB" dirty="0"/>
              <a:t>Same rights as the ECHR, but easier to protect</a:t>
            </a:r>
          </a:p>
          <a:p>
            <a:r>
              <a:rPr lang="en-GB" dirty="0"/>
              <a:t>UK Court will decide if a right was violated</a:t>
            </a:r>
          </a:p>
          <a:p>
            <a:r>
              <a:rPr lang="en-GB" dirty="0"/>
              <a:t>After that you could go higher up to the European Court of Human Rights</a:t>
            </a:r>
          </a:p>
          <a:p>
            <a:pPr lvl="1"/>
            <a:r>
              <a:rPr lang="en-GB" dirty="0"/>
              <a:t>20,000 cases from 47 countries</a:t>
            </a:r>
          </a:p>
          <a:p>
            <a:pPr lvl="1"/>
            <a:r>
              <a:rPr lang="en-GB" dirty="0"/>
              <a:t>1500 UK cases per year, 10 guilty verdicts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4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85" y="63500"/>
            <a:ext cx="8510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Population: Human Rights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1795" y="1161550"/>
            <a:ext cx="7313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HUMAN RIGHTS CONFLICTS IN THE UK</a:t>
            </a:r>
            <a:endParaRPr lang="en-US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1882" y="180975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Security vs Privacy</a:t>
            </a:r>
          </a:p>
          <a:p>
            <a:pPr lvl="1"/>
            <a:r>
              <a:rPr lang="en-GB" dirty="0"/>
              <a:t>Art. 3: Life, liberty and security</a:t>
            </a:r>
            <a:br>
              <a:rPr lang="en-GB" dirty="0"/>
            </a:br>
            <a:r>
              <a:rPr lang="en-GB" dirty="0"/>
              <a:t>Government has to stop terrorists</a:t>
            </a:r>
          </a:p>
          <a:p>
            <a:pPr lvl="1"/>
            <a:r>
              <a:rPr lang="en-GB" dirty="0"/>
              <a:t>Art. 12: Privacy, family, home and correspondence</a:t>
            </a:r>
            <a:br>
              <a:rPr lang="en-GB" dirty="0"/>
            </a:br>
            <a:r>
              <a:rPr lang="en-GB" dirty="0"/>
              <a:t>Government can’t intercept your communication</a:t>
            </a:r>
          </a:p>
          <a:p>
            <a:endParaRPr lang="en-GB" dirty="0"/>
          </a:p>
          <a:p>
            <a:r>
              <a:rPr lang="en-GB" dirty="0"/>
              <a:t>Our safety is important, but so are our rights, so where do we draw the line?</a:t>
            </a:r>
          </a:p>
        </p:txBody>
      </p:sp>
    </p:spTree>
    <p:extLst>
      <p:ext uri="{BB962C8B-B14F-4D97-AF65-F5344CB8AC3E}">
        <p14:creationId xmlns:p14="http://schemas.microsoft.com/office/powerpoint/2010/main" val="358338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85" y="63500"/>
            <a:ext cx="8510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Population: Human Rights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1795" y="1161550"/>
            <a:ext cx="7313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FUTURE CHALLENGES</a:t>
            </a:r>
            <a:endParaRPr lang="en-US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1882" y="180975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Asylum for refugees: Some people flee countries with terrible human rights, but they are not always welcome in other countries</a:t>
            </a:r>
          </a:p>
          <a:p>
            <a:r>
              <a:rPr lang="en-GB" dirty="0"/>
              <a:t>LGBT rights: Often LGBT individuals are discriminated against and lack rights</a:t>
            </a:r>
          </a:p>
          <a:p>
            <a:r>
              <a:rPr lang="en-GB" dirty="0"/>
              <a:t>Gender rights:  to equal employment, equal pay, equal access, etc.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57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85" y="63500"/>
            <a:ext cx="8510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Population: Human Rights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1795" y="1161550"/>
            <a:ext cx="4723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ARE HUMAN RIGHTS?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27958" y="1881715"/>
            <a:ext cx="77442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Fundamental rights that belong to every person, simply by being a human being.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Principles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Universality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Equality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Non-discrimination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08765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85" y="63500"/>
            <a:ext cx="8510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Population: Human Rights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1795" y="1161550"/>
            <a:ext cx="4723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HISTORY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27958" y="1881715"/>
            <a:ext cx="77442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World War 2: Nazi atrocities</a:t>
            </a:r>
            <a:br>
              <a:rPr lang="en-GB" sz="2400" dirty="0"/>
            </a:br>
            <a:r>
              <a:rPr lang="en-GB" sz="2400" dirty="0"/>
              <a:t>against specific groups</a:t>
            </a:r>
            <a:br>
              <a:rPr lang="en-GB" sz="2400" dirty="0"/>
            </a:br>
            <a:r>
              <a:rPr lang="en-GB" sz="2400" dirty="0"/>
              <a:t>of people.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United Nations founded in 1945 to maintain peace and promote Human Rights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65" y="834987"/>
            <a:ext cx="3128623" cy="2016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39424"/>
          <a:stretch/>
        </p:blipFill>
        <p:spPr>
          <a:xfrm>
            <a:off x="692512" y="4185886"/>
            <a:ext cx="7563675" cy="2240840"/>
          </a:xfrm>
          <a:prstGeom prst="rect">
            <a:avLst/>
          </a:prstGeom>
          <a:effectLst>
            <a:glow rad="63500">
              <a:schemeClr val="tx1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4672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85" y="63500"/>
            <a:ext cx="8510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Population: Human Rights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1795" y="1161550"/>
            <a:ext cx="4723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30 HUMAN RIGHTS</a:t>
            </a:r>
            <a:endParaRPr lang="en-US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18603" y="18669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Universal Declaration of Human Rights (1948)</a:t>
            </a:r>
          </a:p>
          <a:p>
            <a:pPr marL="457200" lvl="1" indent="0">
              <a:buFont typeface="Arial"/>
              <a:buNone/>
            </a:pPr>
            <a:r>
              <a:rPr lang="en-GB" dirty="0" smtClean="0"/>
              <a:t>               Do you know your rights?</a:t>
            </a:r>
            <a:endParaRPr lang="en-GB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694" y="3191644"/>
            <a:ext cx="408622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3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85" y="63500"/>
            <a:ext cx="8510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Population: Human Rights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1795" y="1161550"/>
            <a:ext cx="4723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FREEDOM OF SPEECH</a:t>
            </a:r>
            <a:endParaRPr lang="en-US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7585" y="184785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Article 19 UDHR:</a:t>
            </a:r>
          </a:p>
          <a:p>
            <a:pPr lvl="1"/>
            <a:r>
              <a:rPr lang="en-GB" i="1" smtClean="0"/>
              <a:t>“Everyone has the right to freedom of opinion and expression; this right includes freedom to hold opinions without interference and to seek, receive and impart information and ideas through any media and regardless of frontiers”</a:t>
            </a:r>
            <a:endParaRPr lang="en-GB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20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85" y="63500"/>
            <a:ext cx="8510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Population: Human Rights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1795" y="1161550"/>
            <a:ext cx="4723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FREEDOM OF SPEECH</a:t>
            </a:r>
            <a:endParaRPr lang="en-US" sz="24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57585" y="180975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This freedom can be limited:</a:t>
            </a:r>
          </a:p>
          <a:p>
            <a:pPr lvl="1"/>
            <a:r>
              <a:rPr lang="en-GB" smtClean="0"/>
              <a:t>Slander</a:t>
            </a:r>
          </a:p>
          <a:p>
            <a:pPr lvl="1"/>
            <a:r>
              <a:rPr lang="en-GB" smtClean="0"/>
              <a:t>Hate speech</a:t>
            </a:r>
          </a:p>
          <a:p>
            <a:pPr lvl="1"/>
            <a:r>
              <a:rPr lang="en-GB" smtClean="0"/>
              <a:t>Inciting violence</a:t>
            </a:r>
          </a:p>
          <a:p>
            <a:r>
              <a:rPr lang="en-GB" smtClean="0"/>
              <a:t>But only in some cases because the law also protects people against Government trying to silence them.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86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85" y="63500"/>
            <a:ext cx="8510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Population: Human Rights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1795" y="1161550"/>
            <a:ext cx="4723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FREEDOM FROM TORTURE</a:t>
            </a:r>
            <a:endParaRPr lang="en-US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7585" y="18669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Article 5 UDHR:</a:t>
            </a:r>
          </a:p>
          <a:p>
            <a:pPr lvl="1"/>
            <a:r>
              <a:rPr lang="en-GB" i="1" smtClean="0"/>
              <a:t>“No one shall be subjected to torture or to cruel, inhuman or degrading treatment or punishment.”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294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85" y="63500"/>
            <a:ext cx="8510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Population: Human Rights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1795" y="1161550"/>
            <a:ext cx="4723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FREEDOM FROM TORTURE</a:t>
            </a:r>
            <a:endParaRPr lang="en-US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1795" y="1661315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Inflicting severe pain or suffering, whether mental or physical</a:t>
            </a:r>
          </a:p>
          <a:p>
            <a:r>
              <a:rPr lang="en-GB" smtClean="0"/>
              <a:t>To get information or to punish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785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23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585" y="63500"/>
            <a:ext cx="85109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Population: Human Rights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1795" y="1161550"/>
            <a:ext cx="4723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TORTURE EXAMPLE</a:t>
            </a:r>
            <a:endParaRPr lang="en-US" sz="24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865559"/>
            <a:ext cx="8229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The United States used torture on a large scale against terrorism </a:t>
            </a:r>
            <a:br>
              <a:rPr lang="en-GB" smtClean="0"/>
            </a:br>
            <a:r>
              <a:rPr lang="en-GB" smtClean="0"/>
              <a:t>suspects, claiming  that </a:t>
            </a:r>
          </a:p>
          <a:p>
            <a:pPr marL="0" indent="0">
              <a:buFont typeface="Arial"/>
              <a:buNone/>
            </a:pPr>
            <a:r>
              <a:rPr lang="en-GB" smtClean="0"/>
              <a:t>    suspects had given up </a:t>
            </a:r>
          </a:p>
          <a:p>
            <a:pPr marL="0" indent="0">
              <a:buFont typeface="Arial"/>
              <a:buNone/>
            </a:pPr>
            <a:r>
              <a:rPr lang="en-GB" smtClean="0"/>
              <a:t>    their rights.	</a:t>
            </a:r>
            <a:br>
              <a:rPr lang="en-GB" smtClean="0"/>
            </a:br>
            <a:endParaRPr lang="en-GB" smtClean="0"/>
          </a:p>
          <a:p>
            <a:r>
              <a:rPr lang="en-GB" smtClean="0"/>
              <a:t>At the same time</a:t>
            </a:r>
            <a:br>
              <a:rPr lang="en-GB" smtClean="0"/>
            </a:br>
            <a:r>
              <a:rPr lang="en-GB" smtClean="0"/>
              <a:t>their prisoners</a:t>
            </a:r>
            <a:br>
              <a:rPr lang="en-GB" smtClean="0"/>
            </a:br>
            <a:r>
              <a:rPr lang="en-GB" smtClean="0"/>
              <a:t>were also denied</a:t>
            </a:r>
            <a:br>
              <a:rPr lang="en-GB" smtClean="0"/>
            </a:br>
            <a:r>
              <a:rPr lang="en-GB" smtClean="0"/>
              <a:t>the Right to a Fair Trial and the Right to be Considered Innocent until Proven Guilty.</a:t>
            </a:r>
          </a:p>
          <a:p>
            <a:pPr marL="0" indent="0">
              <a:buFont typeface="Arial"/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70223"/>
            <a:ext cx="3419870" cy="192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1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439</Words>
  <Application>Microsoft Office PowerPoint</Application>
  <PresentationFormat>On-screen Show (4:3)</PresentationFormat>
  <Paragraphs>81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Aberystwyth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Rosemary Tudor</dc:creator>
  <cp:lastModifiedBy>Elizabeth Titley [elt30]</cp:lastModifiedBy>
  <cp:revision>6</cp:revision>
  <dcterms:created xsi:type="dcterms:W3CDTF">2015-09-24T10:09:56Z</dcterms:created>
  <dcterms:modified xsi:type="dcterms:W3CDTF">2015-09-25T14:19:30Z</dcterms:modified>
</cp:coreProperties>
</file>