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2" r:id="rId15"/>
    <p:sldId id="270" r:id="rId16"/>
    <p:sldId id="271" r:id="rId17"/>
    <p:sldId id="273" r:id="rId18"/>
    <p:sldId id="275" r:id="rId19"/>
    <p:sldId id="276" r:id="rId20"/>
    <p:sldId id="277"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8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hyperlink" Target="https://indiankanoon.org/doc/34076/" TargetMode="External" /><Relationship Id="rId2" Type="http://schemas.openxmlformats.org/officeDocument/2006/relationships/hyperlink" Target="https://indiankanoon.org/doc/663509/" TargetMode="Externa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AA811-C017-4D49-AA2C-81CB31024762}"/>
              </a:ext>
            </a:extLst>
          </p:cNvPr>
          <p:cNvSpPr>
            <a:spLocks noGrp="1"/>
          </p:cNvSpPr>
          <p:nvPr>
            <p:ph type="ctrTitle"/>
          </p:nvPr>
        </p:nvSpPr>
        <p:spPr/>
        <p:txBody>
          <a:bodyPr/>
          <a:lstStyle/>
          <a:p>
            <a:r>
              <a:rPr lang="en-US" altLang="zh-CN"/>
              <a:t>Minimum wages act </a:t>
            </a:r>
            <a:br>
              <a:rPr lang="en-US" altLang="zh-CN"/>
            </a:br>
            <a:r>
              <a:rPr lang="en-US" altLang="zh-CN"/>
              <a:t>1948</a:t>
            </a:r>
            <a:endParaRPr lang="en-US"/>
          </a:p>
        </p:txBody>
      </p:sp>
      <p:sp>
        <p:nvSpPr>
          <p:cNvPr id="3" name="TextBox 2">
            <a:extLst>
              <a:ext uri="{FF2B5EF4-FFF2-40B4-BE49-F238E27FC236}">
                <a16:creationId xmlns:a16="http://schemas.microsoft.com/office/drawing/2014/main" id="{509D1BF0-0BB3-CC40-8621-D316A4D9F7A2}"/>
              </a:ext>
            </a:extLst>
          </p:cNvPr>
          <p:cNvSpPr txBox="1"/>
          <p:nvPr/>
        </p:nvSpPr>
        <p:spPr>
          <a:xfrm rot="10800000" flipV="1">
            <a:off x="2462021" y="4399832"/>
            <a:ext cx="8548587" cy="338554"/>
          </a:xfrm>
          <a:prstGeom prst="rect">
            <a:avLst/>
          </a:prstGeom>
          <a:noFill/>
        </p:spPr>
        <p:txBody>
          <a:bodyPr wrap="square" rtlCol="0">
            <a:spAutoFit/>
          </a:bodyPr>
          <a:lstStyle/>
          <a:p>
            <a:pPr algn="r" rtl="1"/>
            <a:r>
              <a:rPr lang="zh-CN" altLang="en-US" sz="1600" dirty="0"/>
              <a:t> </a:t>
            </a:r>
            <a:endParaRPr lang="en-US" altLang="zh-CN" sz="1600" baseline="30000" dirty="0"/>
          </a:p>
        </p:txBody>
      </p:sp>
    </p:spTree>
    <p:extLst>
      <p:ext uri="{BB962C8B-B14F-4D97-AF65-F5344CB8AC3E}">
        <p14:creationId xmlns:p14="http://schemas.microsoft.com/office/powerpoint/2010/main" val="429486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DB05-DB64-A349-9BDD-0C9BAEB16106}"/>
              </a:ext>
            </a:extLst>
          </p:cNvPr>
          <p:cNvSpPr>
            <a:spLocks noGrp="1"/>
          </p:cNvSpPr>
          <p:nvPr>
            <p:ph type="title"/>
          </p:nvPr>
        </p:nvSpPr>
        <p:spPr/>
        <p:txBody>
          <a:bodyPr>
            <a:normAutofit fontScale="90000"/>
          </a:bodyPr>
          <a:lstStyle/>
          <a:p>
            <a:r>
              <a:rPr lang="en-US" altLang="zh-CN"/>
              <a:t>Section 10</a:t>
            </a:r>
            <a:br>
              <a:rPr lang="en-US" altLang="zh-CN"/>
            </a:br>
            <a:r>
              <a:rPr lang="en-US" altLang="zh-CN"/>
              <a:t>Correction</a:t>
            </a:r>
            <a:r>
              <a:rPr lang="zh-CN" altLang="en-US"/>
              <a:t> </a:t>
            </a:r>
            <a:r>
              <a:rPr lang="en-US" altLang="zh-CN"/>
              <a:t>of errors </a:t>
            </a:r>
            <a:br>
              <a:rPr lang="en-US" altLang="zh-CN"/>
            </a:br>
            <a:endParaRPr lang="en-US"/>
          </a:p>
        </p:txBody>
      </p:sp>
      <p:sp>
        <p:nvSpPr>
          <p:cNvPr id="3" name="Content Placeholder 2">
            <a:extLst>
              <a:ext uri="{FF2B5EF4-FFF2-40B4-BE49-F238E27FC236}">
                <a16:creationId xmlns:a16="http://schemas.microsoft.com/office/drawing/2014/main" id="{2FABEFF1-A1F5-C746-8B55-F2A0918DE0EF}"/>
              </a:ext>
            </a:extLst>
          </p:cNvPr>
          <p:cNvSpPr>
            <a:spLocks noGrp="1"/>
          </p:cNvSpPr>
          <p:nvPr>
            <p:ph idx="1"/>
          </p:nvPr>
        </p:nvSpPr>
        <p:spPr/>
        <p:txBody>
          <a:bodyPr/>
          <a:lstStyle/>
          <a:p>
            <a:r>
              <a:rPr lang="en-US" b="0" i="0">
                <a:solidFill>
                  <a:srgbClr val="000000"/>
                </a:solidFill>
                <a:effectLst/>
                <a:latin typeface="Times New Roman" panose="02020603050405020304" pitchFamily="18" charset="0"/>
              </a:rPr>
              <a:t>The appropriate Government may, at any time, by notification in the Official Gazette, correct clerical or arithmetical mistakes in any order fixing or revising minimum rates of wages under this Act, or errors arising therein from any accidental slip or omission.</a:t>
            </a:r>
          </a:p>
          <a:p>
            <a:r>
              <a:rPr lang="en-US" b="0" i="0">
                <a:solidFill>
                  <a:srgbClr val="000000"/>
                </a:solidFill>
                <a:effectLst/>
                <a:latin typeface="Times New Roman" panose="02020603050405020304" pitchFamily="18" charset="0"/>
              </a:rPr>
              <a:t>Every such notification shall, as soon as may be after it is issued, be placed before the Advisory Board for information.</a:t>
            </a:r>
          </a:p>
          <a:p>
            <a:endParaRPr lang="en-US"/>
          </a:p>
        </p:txBody>
      </p:sp>
    </p:spTree>
    <p:extLst>
      <p:ext uri="{BB962C8B-B14F-4D97-AF65-F5344CB8AC3E}">
        <p14:creationId xmlns:p14="http://schemas.microsoft.com/office/powerpoint/2010/main" val="841878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212E-7805-6C46-87CB-D0560B4260C2}"/>
              </a:ext>
            </a:extLst>
          </p:cNvPr>
          <p:cNvSpPr>
            <a:spLocks noGrp="1"/>
          </p:cNvSpPr>
          <p:nvPr>
            <p:ph type="title"/>
          </p:nvPr>
        </p:nvSpPr>
        <p:spPr/>
        <p:txBody>
          <a:bodyPr/>
          <a:lstStyle/>
          <a:p>
            <a:r>
              <a:rPr lang="en-US" altLang="zh-CN"/>
              <a:t>Section 11</a:t>
            </a:r>
            <a:br>
              <a:rPr lang="en-US" altLang="zh-CN"/>
            </a:br>
            <a:r>
              <a:rPr lang="en-US" altLang="zh-CN"/>
              <a:t>Wages in kind </a:t>
            </a:r>
            <a:endParaRPr lang="en-US"/>
          </a:p>
        </p:txBody>
      </p:sp>
      <p:sp>
        <p:nvSpPr>
          <p:cNvPr id="3" name="Content Placeholder 2">
            <a:extLst>
              <a:ext uri="{FF2B5EF4-FFF2-40B4-BE49-F238E27FC236}">
                <a16:creationId xmlns:a16="http://schemas.microsoft.com/office/drawing/2014/main" id="{EFA3C590-A29C-9845-B3E4-0E6AD234DFFF}"/>
              </a:ext>
            </a:extLst>
          </p:cNvPr>
          <p:cNvSpPr>
            <a:spLocks noGrp="1"/>
          </p:cNvSpPr>
          <p:nvPr>
            <p:ph idx="1"/>
          </p:nvPr>
        </p:nvSpPr>
        <p:spPr/>
        <p:txBody>
          <a:bodyPr>
            <a:normAutofit/>
          </a:bodyPr>
          <a:lstStyle/>
          <a:p>
            <a:r>
              <a:rPr lang="en-US" sz="2800"/>
              <a:t>Minimum wages shall be paid in cash.</a:t>
            </a:r>
          </a:p>
          <a:p>
            <a:r>
              <a:rPr lang="en-US" sz="2800"/>
              <a:t>The appropriate govt. may authorize, where there has been a custom of payment in this manner, payment of minimum wages either wholly or partly in kind.</a:t>
            </a:r>
          </a:p>
          <a:p>
            <a:r>
              <a:rPr lang="en-US" sz="2800"/>
              <a:t> The appropriate govt. may authorize supply of essential commodities at concessional</a:t>
            </a:r>
            <a:r>
              <a:rPr lang="zh-CN" altLang="en-US" sz="2800"/>
              <a:t> </a:t>
            </a:r>
            <a:r>
              <a:rPr lang="en-US" sz="2800"/>
              <a:t>rates.</a:t>
            </a:r>
          </a:p>
        </p:txBody>
      </p:sp>
    </p:spTree>
    <p:extLst>
      <p:ext uri="{BB962C8B-B14F-4D97-AF65-F5344CB8AC3E}">
        <p14:creationId xmlns:p14="http://schemas.microsoft.com/office/powerpoint/2010/main" val="287380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6D31A-49A8-A143-9E84-C3A582378FF4}"/>
              </a:ext>
            </a:extLst>
          </p:cNvPr>
          <p:cNvSpPr>
            <a:spLocks noGrp="1"/>
          </p:cNvSpPr>
          <p:nvPr>
            <p:ph type="title"/>
          </p:nvPr>
        </p:nvSpPr>
        <p:spPr/>
        <p:txBody>
          <a:bodyPr/>
          <a:lstStyle/>
          <a:p>
            <a:r>
              <a:rPr lang="en-US" altLang="zh-CN"/>
              <a:t>Section 12</a:t>
            </a:r>
            <a:br>
              <a:rPr lang="en-US" altLang="zh-CN"/>
            </a:br>
            <a:r>
              <a:rPr lang="en-US" altLang="zh-CN"/>
              <a:t>Payment of minimum rate of wages</a:t>
            </a:r>
            <a:endParaRPr lang="en-US"/>
          </a:p>
        </p:txBody>
      </p:sp>
      <p:sp>
        <p:nvSpPr>
          <p:cNvPr id="3" name="Content Placeholder 2">
            <a:extLst>
              <a:ext uri="{FF2B5EF4-FFF2-40B4-BE49-F238E27FC236}">
                <a16:creationId xmlns:a16="http://schemas.microsoft.com/office/drawing/2014/main" id="{56AF13A5-3BAE-B14C-A052-E021838580FC}"/>
              </a:ext>
            </a:extLst>
          </p:cNvPr>
          <p:cNvSpPr>
            <a:spLocks noGrp="1"/>
          </p:cNvSpPr>
          <p:nvPr>
            <p:ph idx="1"/>
          </p:nvPr>
        </p:nvSpPr>
        <p:spPr/>
        <p:txBody>
          <a:bodyPr>
            <a:normAutofit lnSpcReduction="10000"/>
          </a:bodyPr>
          <a:lstStyle/>
          <a:p>
            <a:r>
              <a:rPr lang="en-US"/>
              <a:t> The Minimum Wages has to be paid without</a:t>
            </a:r>
            <a:r>
              <a:rPr lang="zh-CN" altLang="en-US"/>
              <a:t> </a:t>
            </a:r>
            <a:r>
              <a:rPr lang="en-US"/>
              <a:t>any deductions other than Statutory</a:t>
            </a:r>
            <a:r>
              <a:rPr lang="zh-CN" altLang="en-US"/>
              <a:t> </a:t>
            </a:r>
            <a:r>
              <a:rPr lang="en-US"/>
              <a:t>Deductions.</a:t>
            </a:r>
          </a:p>
          <a:p>
            <a:r>
              <a:rPr lang="en-US"/>
              <a:t> Payment of wages less than minimum</a:t>
            </a:r>
            <a:r>
              <a:rPr lang="zh-CN" altLang="en-US"/>
              <a:t> </a:t>
            </a:r>
            <a:r>
              <a:rPr lang="en-US"/>
              <a:t>wages on the ground of less performance or</a:t>
            </a:r>
            <a:r>
              <a:rPr lang="zh-CN" altLang="en-US"/>
              <a:t> </a:t>
            </a:r>
            <a:r>
              <a:rPr lang="en-US"/>
              <a:t>output is illegal.</a:t>
            </a:r>
          </a:p>
          <a:p>
            <a:r>
              <a:rPr lang="en-US" b="0" i="0">
                <a:solidFill>
                  <a:srgbClr val="000000"/>
                </a:solidFill>
                <a:effectLst/>
                <a:latin typeface="Times New Roman" panose="02020603050405020304" pitchFamily="18" charset="0"/>
              </a:rPr>
              <a:t>Where in respect of any scheduled employment a notification under section  is in force, the employer shall pay to every employee engaged in a scheduled employment under him wages at a rate not less than the minimum rate of wages fixed by such notification for that class of employees in that employment without any deductions except as may be authorised within such time and subject to such conditions as may be prescribed.</a:t>
            </a:r>
            <a:endParaRPr lang="en-US"/>
          </a:p>
        </p:txBody>
      </p:sp>
    </p:spTree>
    <p:extLst>
      <p:ext uri="{BB962C8B-B14F-4D97-AF65-F5344CB8AC3E}">
        <p14:creationId xmlns:p14="http://schemas.microsoft.com/office/powerpoint/2010/main" val="2926058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3203-7113-4A4D-B494-CDFC9CB73158}"/>
              </a:ext>
            </a:extLst>
          </p:cNvPr>
          <p:cNvSpPr>
            <a:spLocks noGrp="1"/>
          </p:cNvSpPr>
          <p:nvPr>
            <p:ph type="title"/>
          </p:nvPr>
        </p:nvSpPr>
        <p:spPr/>
        <p:txBody>
          <a:bodyPr/>
          <a:lstStyle/>
          <a:p>
            <a:r>
              <a:rPr lang="en-US" altLang="zh-CN"/>
              <a:t>Section 13</a:t>
            </a:r>
            <a:br>
              <a:rPr lang="en-US" altLang="zh-CN"/>
            </a:br>
            <a:r>
              <a:rPr lang="en-US" altLang="zh-CN"/>
              <a:t>Fixing hours of work</a:t>
            </a:r>
            <a:endParaRPr lang="en-US"/>
          </a:p>
        </p:txBody>
      </p:sp>
      <p:sp>
        <p:nvSpPr>
          <p:cNvPr id="3" name="Content Placeholder 2">
            <a:extLst>
              <a:ext uri="{FF2B5EF4-FFF2-40B4-BE49-F238E27FC236}">
                <a16:creationId xmlns:a16="http://schemas.microsoft.com/office/drawing/2014/main" id="{6336F0C1-42EA-0545-9E83-E1993137AEBC}"/>
              </a:ext>
            </a:extLst>
          </p:cNvPr>
          <p:cNvSpPr>
            <a:spLocks noGrp="1"/>
          </p:cNvSpPr>
          <p:nvPr>
            <p:ph idx="1"/>
          </p:nvPr>
        </p:nvSpPr>
        <p:spPr>
          <a:xfrm>
            <a:off x="1451579" y="2039544"/>
            <a:ext cx="9603275" cy="3450613"/>
          </a:xfrm>
        </p:spPr>
        <p:txBody>
          <a:bodyPr/>
          <a:lstStyle/>
          <a:p>
            <a:r>
              <a:rPr lang="en-US"/>
              <a:t>For an Adult Worker working in Factories:</a:t>
            </a:r>
          </a:p>
          <a:p>
            <a:r>
              <a:rPr lang="en-US"/>
              <a:t>Number of Working Hours should not exceed 48</a:t>
            </a:r>
            <a:r>
              <a:rPr lang="zh-CN" altLang="en-US"/>
              <a:t> </a:t>
            </a:r>
            <a:r>
              <a:rPr lang="en-US"/>
              <a:t>Hours in a week with a weekly Holiday.</a:t>
            </a:r>
          </a:p>
          <a:p>
            <a:r>
              <a:rPr lang="en-US"/>
              <a:t>The Daily Hours should not exceed more than 9</a:t>
            </a:r>
          </a:p>
          <a:p>
            <a:r>
              <a:rPr lang="en-US"/>
              <a:t>Hours with 1 Hour Rest Interval.</a:t>
            </a:r>
          </a:p>
          <a:p>
            <a:r>
              <a:rPr lang="en-US"/>
              <a:t>Provision of Compensatory Holiday/Overtime Wages</a:t>
            </a:r>
            <a:r>
              <a:rPr lang="zh-CN" altLang="en-US"/>
              <a:t> </a:t>
            </a:r>
            <a:r>
              <a:rPr lang="en-US"/>
              <a:t>if working on holiday.</a:t>
            </a:r>
          </a:p>
        </p:txBody>
      </p:sp>
    </p:spTree>
    <p:extLst>
      <p:ext uri="{BB962C8B-B14F-4D97-AF65-F5344CB8AC3E}">
        <p14:creationId xmlns:p14="http://schemas.microsoft.com/office/powerpoint/2010/main" val="576783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2B630-9733-134C-8C7C-B2BCEC484CB8}"/>
              </a:ext>
            </a:extLst>
          </p:cNvPr>
          <p:cNvSpPr>
            <a:spLocks noGrp="1"/>
          </p:cNvSpPr>
          <p:nvPr>
            <p:ph type="title"/>
          </p:nvPr>
        </p:nvSpPr>
        <p:spPr/>
        <p:txBody>
          <a:bodyPr/>
          <a:lstStyle/>
          <a:p>
            <a:r>
              <a:rPr lang="en-US" altLang="zh-CN"/>
              <a:t>Section 14</a:t>
            </a:r>
            <a:br>
              <a:rPr lang="en-US" altLang="zh-CN"/>
            </a:br>
            <a:r>
              <a:rPr lang="en-US" altLang="zh-CN"/>
              <a:t>Overtime</a:t>
            </a:r>
            <a:r>
              <a:rPr lang="zh-CN" altLang="en-US"/>
              <a:t> </a:t>
            </a:r>
            <a:r>
              <a:rPr lang="en-US" altLang="zh-CN"/>
              <a:t>wages</a:t>
            </a:r>
            <a:endParaRPr lang="en-US"/>
          </a:p>
        </p:txBody>
      </p:sp>
      <p:sp>
        <p:nvSpPr>
          <p:cNvPr id="3" name="Content Placeholder 2">
            <a:extLst>
              <a:ext uri="{FF2B5EF4-FFF2-40B4-BE49-F238E27FC236}">
                <a16:creationId xmlns:a16="http://schemas.microsoft.com/office/drawing/2014/main" id="{3ECED0F1-1229-8545-9ECC-9B9CAB91C2B1}"/>
              </a:ext>
            </a:extLst>
          </p:cNvPr>
          <p:cNvSpPr>
            <a:spLocks noGrp="1"/>
          </p:cNvSpPr>
          <p:nvPr>
            <p:ph idx="1"/>
          </p:nvPr>
        </p:nvSpPr>
        <p:spPr/>
        <p:txBody>
          <a:bodyPr>
            <a:normAutofit lnSpcReduction="10000"/>
          </a:bodyPr>
          <a:lstStyle/>
          <a:p>
            <a:r>
              <a:rPr lang="en-US"/>
              <a:t> If the person has worked for more than 48 hours in a week then, the excess hours worked will be treated as Overtime.</a:t>
            </a:r>
          </a:p>
          <a:p>
            <a:r>
              <a:rPr lang="en-US"/>
              <a:t> Overtime wage rate will be twice of the normal wage</a:t>
            </a:r>
          </a:p>
          <a:p>
            <a:r>
              <a:rPr lang="en-US" b="0" i="0">
                <a:solidFill>
                  <a:srgbClr val="000000"/>
                </a:solidFill>
                <a:effectLst/>
                <a:latin typeface="Times New Roman" panose="02020603050405020304" pitchFamily="18" charset="0"/>
              </a:rPr>
              <a:t>Where an employee, whose minimum rate of wages is fixed under this Act by the hour, by the day or by such a longer wage-period as may be prescribed, works on any day in excess of the number of hours constituting a normal working day, the employer shall pay him for every hour or for part of an hour so worked in excess at the overtime rate fixed under this Act or under any law of the appropriate Government for the time being in force, whichever is higher.</a:t>
            </a:r>
            <a:endParaRPr lang="en-US"/>
          </a:p>
        </p:txBody>
      </p:sp>
    </p:spTree>
    <p:extLst>
      <p:ext uri="{BB962C8B-B14F-4D97-AF65-F5344CB8AC3E}">
        <p14:creationId xmlns:p14="http://schemas.microsoft.com/office/powerpoint/2010/main" val="346127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2CE7-BDB4-7941-A400-AF357CB6BDDE}"/>
              </a:ext>
            </a:extLst>
          </p:cNvPr>
          <p:cNvSpPr>
            <a:spLocks noGrp="1"/>
          </p:cNvSpPr>
          <p:nvPr>
            <p:ph type="title"/>
          </p:nvPr>
        </p:nvSpPr>
        <p:spPr>
          <a:xfrm>
            <a:off x="1451579" y="867037"/>
            <a:ext cx="9603275" cy="1049235"/>
          </a:xfrm>
        </p:spPr>
        <p:txBody>
          <a:bodyPr>
            <a:normAutofit fontScale="90000"/>
          </a:bodyPr>
          <a:lstStyle/>
          <a:p>
            <a:r>
              <a:rPr lang="en-US" altLang="zh-CN"/>
              <a:t>Section 15</a:t>
            </a:r>
            <a:br>
              <a:rPr lang="en-US" altLang="zh-CN"/>
            </a:br>
            <a:r>
              <a:rPr lang="en-US" altLang="zh-CN" sz="2200"/>
              <a:t>Wages of worker who works for less than normal working day.</a:t>
            </a:r>
            <a:endParaRPr lang="en-US" sz="2200"/>
          </a:p>
        </p:txBody>
      </p:sp>
      <p:sp>
        <p:nvSpPr>
          <p:cNvPr id="3" name="Content Placeholder 2">
            <a:extLst>
              <a:ext uri="{FF2B5EF4-FFF2-40B4-BE49-F238E27FC236}">
                <a16:creationId xmlns:a16="http://schemas.microsoft.com/office/drawing/2014/main" id="{46880135-671B-2147-AEC6-BACC5CD5CA69}"/>
              </a:ext>
            </a:extLst>
          </p:cNvPr>
          <p:cNvSpPr>
            <a:spLocks noGrp="1"/>
          </p:cNvSpPr>
          <p:nvPr>
            <p:ph idx="1"/>
          </p:nvPr>
        </p:nvSpPr>
        <p:spPr/>
        <p:txBody>
          <a:bodyPr>
            <a:normAutofit fontScale="92500" lnSpcReduction="10000"/>
          </a:bodyPr>
          <a:lstStyle/>
          <a:p>
            <a:r>
              <a:rPr lang="en-US" b="0" i="0">
                <a:solidFill>
                  <a:srgbClr val="000000"/>
                </a:solidFill>
                <a:effectLst/>
                <a:latin typeface="Times New Roman" panose="02020603050405020304" pitchFamily="18" charset="0"/>
              </a:rPr>
              <a:t>Wages of worker who works for less than normal working day. If an employee whose minimum rate of wages has been fixed under this Act by the day works on any day on which he was employed for a period of less than the requisite number of hours constituting a normal working day, he shall, save as otherwise hereinafter provided, be entitled to receive wages in respect of work done by him on that day as if he had worked for a full normal working day: Provided, however, that he shall not be entitled to receive wages for a full normal working day</a:t>
            </a:r>
          </a:p>
          <a:p>
            <a:r>
              <a:rPr lang="en-US" b="0" i="0">
                <a:solidFill>
                  <a:srgbClr val="1100CC"/>
                </a:solidFill>
                <a:effectLst/>
                <a:latin typeface="Times New Roman" panose="02020603050405020304" pitchFamily="18" charset="0"/>
                <a:hlinkClick r:id="rId2"/>
              </a:rPr>
              <a:t>(i)</a:t>
            </a:r>
            <a:r>
              <a:rPr lang="en-US" b="0" i="0">
                <a:solidFill>
                  <a:srgbClr val="000000"/>
                </a:solidFill>
                <a:effectLst/>
                <a:latin typeface="Times New Roman" panose="02020603050405020304" pitchFamily="18" charset="0"/>
              </a:rPr>
              <a:t> in any case where his failure to work is caused by his unwillingness to work and not by the omission of the employer to provide him with work, and</a:t>
            </a:r>
          </a:p>
          <a:p>
            <a:r>
              <a:rPr lang="en-US" b="0" i="0">
                <a:solidFill>
                  <a:srgbClr val="1100CC"/>
                </a:solidFill>
                <a:effectLst/>
                <a:latin typeface="Times New Roman" panose="02020603050405020304" pitchFamily="18" charset="0"/>
                <a:hlinkClick r:id="rId3"/>
              </a:rPr>
              <a:t>(ii)</a:t>
            </a:r>
            <a:r>
              <a:rPr lang="en-US" b="0" i="0">
                <a:solidFill>
                  <a:srgbClr val="000000"/>
                </a:solidFill>
                <a:effectLst/>
                <a:latin typeface="Times New Roman" panose="02020603050405020304" pitchFamily="18" charset="0"/>
              </a:rPr>
              <a:t> in such other cases and circumstances as may be prescribed.</a:t>
            </a:r>
          </a:p>
        </p:txBody>
      </p:sp>
    </p:spTree>
    <p:extLst>
      <p:ext uri="{BB962C8B-B14F-4D97-AF65-F5344CB8AC3E}">
        <p14:creationId xmlns:p14="http://schemas.microsoft.com/office/powerpoint/2010/main" val="28347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37451-3965-F746-96F6-6FABF06F6F64}"/>
              </a:ext>
            </a:extLst>
          </p:cNvPr>
          <p:cNvSpPr>
            <a:spLocks noGrp="1"/>
          </p:cNvSpPr>
          <p:nvPr>
            <p:ph type="title"/>
          </p:nvPr>
        </p:nvSpPr>
        <p:spPr/>
        <p:txBody>
          <a:bodyPr/>
          <a:lstStyle/>
          <a:p>
            <a:r>
              <a:rPr lang="en-US" altLang="zh-CN"/>
              <a:t>Section 16</a:t>
            </a:r>
            <a:br>
              <a:rPr lang="en-US" altLang="zh-CN"/>
            </a:br>
            <a:r>
              <a:rPr lang="zh-CN" altLang="en-US"/>
              <a:t> </a:t>
            </a:r>
            <a:r>
              <a:rPr lang="en-US" b="0" i="0">
                <a:solidFill>
                  <a:srgbClr val="000000"/>
                </a:solidFill>
                <a:effectLst/>
                <a:latin typeface="Times New Roman" panose="02020603050405020304" pitchFamily="18" charset="0"/>
              </a:rPr>
              <a:t>Wages for two or more classes of work</a:t>
            </a:r>
            <a:endParaRPr lang="en-US"/>
          </a:p>
        </p:txBody>
      </p:sp>
      <p:sp>
        <p:nvSpPr>
          <p:cNvPr id="3" name="Content Placeholder 2">
            <a:extLst>
              <a:ext uri="{FF2B5EF4-FFF2-40B4-BE49-F238E27FC236}">
                <a16:creationId xmlns:a16="http://schemas.microsoft.com/office/drawing/2014/main" id="{581144FD-48DE-8242-A78C-0260D3A7A8A1}"/>
              </a:ext>
            </a:extLst>
          </p:cNvPr>
          <p:cNvSpPr>
            <a:spLocks noGrp="1"/>
          </p:cNvSpPr>
          <p:nvPr>
            <p:ph idx="1"/>
          </p:nvPr>
        </p:nvSpPr>
        <p:spPr/>
        <p:txBody>
          <a:bodyPr/>
          <a:lstStyle/>
          <a:p>
            <a:r>
              <a:rPr lang="en-US" b="0" i="0">
                <a:solidFill>
                  <a:srgbClr val="000000"/>
                </a:solidFill>
                <a:effectLst/>
                <a:latin typeface="Times New Roman" panose="02020603050405020304" pitchFamily="18" charset="0"/>
              </a:rPr>
              <a:t>Wages for two or more classes of work. Where an employee does two or more classes of work to each of which a different minimum rate of wages is applicable, the employer shall pay to such employee in respect of the time respectively occupied in each such class of work, wages at not less than the minimum rate in force in respect of each such class. State Amendment Madhya Pradesh. In section 16, for the words "in respect of the time respectively occupied in each such class of work, wages at not less than the minimum rate in force in respect of each such class", substitute the words wages at the highest of the rates prescribed for such class</a:t>
            </a:r>
            <a:r>
              <a:rPr lang="en-US" altLang="zh-CN" b="0" i="0">
                <a:solidFill>
                  <a:srgbClr val="000000"/>
                </a:solidFill>
                <a:effectLst/>
                <a:latin typeface="Times New Roman" panose="02020603050405020304" pitchFamily="18" charset="0"/>
              </a:rPr>
              <a:t>.</a:t>
            </a:r>
            <a:endParaRPr lang="en-US"/>
          </a:p>
        </p:txBody>
      </p:sp>
    </p:spTree>
    <p:extLst>
      <p:ext uri="{BB962C8B-B14F-4D97-AF65-F5344CB8AC3E}">
        <p14:creationId xmlns:p14="http://schemas.microsoft.com/office/powerpoint/2010/main" val="3097426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C113-AF0B-524C-A142-65161BAE5416}"/>
              </a:ext>
            </a:extLst>
          </p:cNvPr>
          <p:cNvSpPr>
            <a:spLocks noGrp="1"/>
          </p:cNvSpPr>
          <p:nvPr>
            <p:ph type="title"/>
          </p:nvPr>
        </p:nvSpPr>
        <p:spPr/>
        <p:txBody>
          <a:bodyPr/>
          <a:lstStyle/>
          <a:p>
            <a:r>
              <a:rPr lang="en-US" altLang="zh-CN"/>
              <a:t>Section 17</a:t>
            </a:r>
            <a:br>
              <a:rPr lang="en-US" altLang="zh-CN"/>
            </a:br>
            <a:r>
              <a:rPr lang="en-US" b="0" i="0">
                <a:solidFill>
                  <a:srgbClr val="000000"/>
                </a:solidFill>
                <a:effectLst/>
                <a:latin typeface="Times New Roman" panose="02020603050405020304" pitchFamily="18" charset="0"/>
              </a:rPr>
              <a:t>Minimum time rate wages for piece </a:t>
            </a:r>
            <a:r>
              <a:rPr lang="en-US" altLang="zh-CN" b="0" i="0">
                <a:solidFill>
                  <a:srgbClr val="000000"/>
                </a:solidFill>
                <a:effectLst/>
                <a:latin typeface="Times New Roman" panose="02020603050405020304" pitchFamily="18" charset="0"/>
              </a:rPr>
              <a:t>work</a:t>
            </a:r>
            <a:endParaRPr lang="en-US"/>
          </a:p>
        </p:txBody>
      </p:sp>
      <p:sp>
        <p:nvSpPr>
          <p:cNvPr id="3" name="Content Placeholder 2">
            <a:extLst>
              <a:ext uri="{FF2B5EF4-FFF2-40B4-BE49-F238E27FC236}">
                <a16:creationId xmlns:a16="http://schemas.microsoft.com/office/drawing/2014/main" id="{080779A0-A228-8047-9887-86E3C7FE8716}"/>
              </a:ext>
            </a:extLst>
          </p:cNvPr>
          <p:cNvSpPr>
            <a:spLocks noGrp="1"/>
          </p:cNvSpPr>
          <p:nvPr>
            <p:ph idx="1"/>
          </p:nvPr>
        </p:nvSpPr>
        <p:spPr/>
        <p:txBody>
          <a:bodyPr/>
          <a:lstStyle/>
          <a:p>
            <a:r>
              <a:rPr lang="en-US" b="0" i="0">
                <a:solidFill>
                  <a:srgbClr val="000000"/>
                </a:solidFill>
                <a:effectLst/>
                <a:latin typeface="Times New Roman" panose="02020603050405020304" pitchFamily="18" charset="0"/>
              </a:rPr>
              <a:t>Minimum time rate wages for piece work. Where an employee is employed on piece work for which minimum time rate and not a minimum piece rate has been fixed under this Act, the employer shall pay to such employee wages at not less than the minimum time rate.</a:t>
            </a:r>
            <a:endParaRPr lang="en-US"/>
          </a:p>
        </p:txBody>
      </p:sp>
    </p:spTree>
    <p:extLst>
      <p:ext uri="{BB962C8B-B14F-4D97-AF65-F5344CB8AC3E}">
        <p14:creationId xmlns:p14="http://schemas.microsoft.com/office/powerpoint/2010/main" val="1171861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B6F67-CF01-8B41-93E6-AA3D575A8A0A}"/>
              </a:ext>
            </a:extLst>
          </p:cNvPr>
          <p:cNvSpPr>
            <a:spLocks noGrp="1"/>
          </p:cNvSpPr>
          <p:nvPr>
            <p:ph type="title"/>
          </p:nvPr>
        </p:nvSpPr>
        <p:spPr/>
        <p:txBody>
          <a:bodyPr/>
          <a:lstStyle/>
          <a:p>
            <a:r>
              <a:rPr lang="en-US" altLang="zh-CN"/>
              <a:t>Section 19</a:t>
            </a:r>
            <a:br>
              <a:rPr lang="en-US" altLang="zh-CN"/>
            </a:br>
            <a:r>
              <a:rPr lang="en-US" b="0" i="0">
                <a:solidFill>
                  <a:srgbClr val="000000"/>
                </a:solidFill>
                <a:effectLst/>
                <a:latin typeface="Times New Roman" panose="02020603050405020304" pitchFamily="18" charset="0"/>
              </a:rPr>
              <a:t>Inspectors</a:t>
            </a:r>
            <a:endParaRPr lang="en-US"/>
          </a:p>
        </p:txBody>
      </p:sp>
      <p:sp>
        <p:nvSpPr>
          <p:cNvPr id="3" name="Content Placeholder 2">
            <a:extLst>
              <a:ext uri="{FF2B5EF4-FFF2-40B4-BE49-F238E27FC236}">
                <a16:creationId xmlns:a16="http://schemas.microsoft.com/office/drawing/2014/main" id="{CAF866E5-CD00-2D46-ACFF-4733CB9E3674}"/>
              </a:ext>
            </a:extLst>
          </p:cNvPr>
          <p:cNvSpPr>
            <a:spLocks noGrp="1"/>
          </p:cNvSpPr>
          <p:nvPr>
            <p:ph idx="1"/>
          </p:nvPr>
        </p:nvSpPr>
        <p:spPr/>
        <p:txBody>
          <a:bodyPr/>
          <a:lstStyle/>
          <a:p>
            <a:r>
              <a:rPr lang="en-US" b="0" i="0">
                <a:solidFill>
                  <a:srgbClr val="000000"/>
                </a:solidFill>
                <a:effectLst/>
                <a:latin typeface="Times New Roman" panose="02020603050405020304" pitchFamily="18" charset="0"/>
              </a:rPr>
              <a:t> The appropriate Government may, by notification in the Official Gazette, appoint such persons as it thinks fit to be Inspectors for the purposes of this Act and define the local limits within which they shall exercise their functions.</a:t>
            </a:r>
          </a:p>
          <a:p>
            <a:r>
              <a:rPr lang="en-US" b="0" i="0">
                <a:solidFill>
                  <a:srgbClr val="000000"/>
                </a:solidFill>
                <a:effectLst/>
                <a:latin typeface="Times New Roman" panose="02020603050405020304" pitchFamily="18" charset="0"/>
              </a:rPr>
              <a:t>Subject to any rules made in this behalf, an Inspector may, within the local limits for which he is appointed</a:t>
            </a:r>
          </a:p>
          <a:p>
            <a:endParaRPr lang="en-US"/>
          </a:p>
        </p:txBody>
      </p:sp>
    </p:spTree>
    <p:extLst>
      <p:ext uri="{BB962C8B-B14F-4D97-AF65-F5344CB8AC3E}">
        <p14:creationId xmlns:p14="http://schemas.microsoft.com/office/powerpoint/2010/main" val="2903787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72693-2BF0-F245-BE4B-45806A4F63FC}"/>
              </a:ext>
            </a:extLst>
          </p:cNvPr>
          <p:cNvSpPr>
            <a:spLocks noGrp="1"/>
          </p:cNvSpPr>
          <p:nvPr>
            <p:ph type="title"/>
          </p:nvPr>
        </p:nvSpPr>
        <p:spPr/>
        <p:txBody>
          <a:bodyPr/>
          <a:lstStyle/>
          <a:p>
            <a:r>
              <a:rPr lang="en-US" altLang="zh-CN"/>
              <a:t>Section 20</a:t>
            </a:r>
            <a:br>
              <a:rPr lang="en-US" altLang="zh-CN"/>
            </a:br>
            <a:r>
              <a:rPr lang="en-US" altLang="zh-CN"/>
              <a:t>claims</a:t>
            </a:r>
            <a:endParaRPr lang="en-US"/>
          </a:p>
        </p:txBody>
      </p:sp>
      <p:sp>
        <p:nvSpPr>
          <p:cNvPr id="3" name="Content Placeholder 2">
            <a:extLst>
              <a:ext uri="{FF2B5EF4-FFF2-40B4-BE49-F238E27FC236}">
                <a16:creationId xmlns:a16="http://schemas.microsoft.com/office/drawing/2014/main" id="{ED0429C4-4E3F-EC46-A374-E42F0C3CBA98}"/>
              </a:ext>
            </a:extLst>
          </p:cNvPr>
          <p:cNvSpPr>
            <a:spLocks noGrp="1"/>
          </p:cNvSpPr>
          <p:nvPr>
            <p:ph idx="1"/>
          </p:nvPr>
        </p:nvSpPr>
        <p:spPr/>
        <p:txBody>
          <a:bodyPr>
            <a:normAutofit fontScale="92500" lnSpcReduction="20000"/>
          </a:bodyPr>
          <a:lstStyle/>
          <a:p>
            <a:r>
              <a:rPr lang="en-US"/>
              <a:t>A Labour Commissioner or any other appointed authority is authorized to hear claims regarding non-payment of minimum wages</a:t>
            </a:r>
          </a:p>
          <a:p>
            <a:r>
              <a:rPr lang="en-US"/>
              <a:t>Any aggrieved person may apply to the authority for settling his claims within 6 months</a:t>
            </a:r>
          </a:p>
          <a:p>
            <a:r>
              <a:rPr lang="en-US" b="0" i="0">
                <a:solidFill>
                  <a:srgbClr val="000000"/>
                </a:solidFill>
                <a:effectLst/>
                <a:latin typeface="Times New Roman" panose="02020603050405020304" pitchFamily="18" charset="0"/>
              </a:rPr>
              <a:t>The appropriate Government may, by notification in the Official Gazette, appoint</a:t>
            </a:r>
            <a:r>
              <a:rPr lang="en-US" b="0" i="0" baseline="30000">
                <a:solidFill>
                  <a:srgbClr val="000000"/>
                </a:solidFill>
                <a:effectLst/>
                <a:latin typeface="Times New Roman" panose="02020603050405020304" pitchFamily="18" charset="0"/>
              </a:rPr>
              <a:t> </a:t>
            </a:r>
            <a:r>
              <a:rPr lang="en-US" b="0" i="0">
                <a:solidFill>
                  <a:srgbClr val="000000"/>
                </a:solidFill>
                <a:effectLst/>
                <a:latin typeface="Times New Roman" panose="02020603050405020304" pitchFamily="18" charset="0"/>
              </a:rPr>
              <a:t>[any Commissioner for Workmen's Compensation or any officer of the Central Government exercising functions as a Labour Commissioner for any region, or any officer of the State Government not below the rank of Labour Commissioner or any] other officer with experience as a Judge of a Civil Court or as a stipendiary Magistrate to be the authority to hear and decide for any specified area all claims arising out of payment of less than the minimum rates of wages</a:t>
            </a:r>
            <a:endParaRPr lang="en-US"/>
          </a:p>
        </p:txBody>
      </p:sp>
    </p:spTree>
    <p:extLst>
      <p:ext uri="{BB962C8B-B14F-4D97-AF65-F5344CB8AC3E}">
        <p14:creationId xmlns:p14="http://schemas.microsoft.com/office/powerpoint/2010/main" val="225457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C51D3-7AFE-DF48-8093-368549F4B3E5}"/>
              </a:ext>
            </a:extLst>
          </p:cNvPr>
          <p:cNvSpPr>
            <a:spLocks noGrp="1"/>
          </p:cNvSpPr>
          <p:nvPr>
            <p:ph type="title"/>
          </p:nvPr>
        </p:nvSpPr>
        <p:spPr/>
        <p:txBody>
          <a:bodyPr/>
          <a:lstStyle/>
          <a:p>
            <a:r>
              <a:rPr lang="en-US" altLang="zh-CN"/>
              <a:t>Introduction </a:t>
            </a:r>
            <a:endParaRPr lang="en-US"/>
          </a:p>
        </p:txBody>
      </p:sp>
      <p:sp>
        <p:nvSpPr>
          <p:cNvPr id="3" name="Content Placeholder 2">
            <a:extLst>
              <a:ext uri="{FF2B5EF4-FFF2-40B4-BE49-F238E27FC236}">
                <a16:creationId xmlns:a16="http://schemas.microsoft.com/office/drawing/2014/main" id="{49A94ADC-5B73-5041-9A4F-7991C0C8C687}"/>
              </a:ext>
            </a:extLst>
          </p:cNvPr>
          <p:cNvSpPr>
            <a:spLocks noGrp="1"/>
          </p:cNvSpPr>
          <p:nvPr>
            <p:ph idx="1"/>
          </p:nvPr>
        </p:nvSpPr>
        <p:spPr/>
        <p:txBody>
          <a:bodyPr>
            <a:normAutofit/>
          </a:bodyPr>
          <a:lstStyle/>
          <a:p>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p:txBody>
      </p:sp>
      <p:sp>
        <p:nvSpPr>
          <p:cNvPr id="5" name="TextBox 4">
            <a:extLst>
              <a:ext uri="{FF2B5EF4-FFF2-40B4-BE49-F238E27FC236}">
                <a16:creationId xmlns:a16="http://schemas.microsoft.com/office/drawing/2014/main" id="{2ED78091-2F13-4A4D-AFC6-944E3D65B38C}"/>
              </a:ext>
            </a:extLst>
          </p:cNvPr>
          <p:cNvSpPr txBox="1"/>
          <p:nvPr/>
        </p:nvSpPr>
        <p:spPr>
          <a:xfrm>
            <a:off x="565972" y="2459207"/>
            <a:ext cx="11060055" cy="2308324"/>
          </a:xfrm>
          <a:prstGeom prst="rect">
            <a:avLst/>
          </a:prstGeom>
          <a:noFill/>
        </p:spPr>
        <p:txBody>
          <a:bodyPr wrap="square" rtlCol="0">
            <a:spAutoFit/>
          </a:bodyPr>
          <a:lstStyle/>
          <a:p>
            <a:pPr algn="l"/>
            <a:r>
              <a:rPr lang="en-US"/>
              <a:t>The minimum wages Act 1948, was to secure the welfare of unorganised workers in certain industries by fixing the minimum rates of wages. The Act contemplates that minimum wages rates must ensure for him not only his subsistence and that of his family but also preserve his </a:t>
            </a:r>
          </a:p>
          <a:p>
            <a:pPr algn="l"/>
            <a:r>
              <a:rPr lang="en-US"/>
              <a:t>efficiency as a workman.The Act empowers the appropriate Government for fixation of minimum wages in employments enumerated in the schedule to the Act. The fixation of minimum wages</a:t>
            </a:r>
            <a:r>
              <a:rPr lang="zh-CN" altLang="en-US"/>
              <a:t> </a:t>
            </a:r>
            <a:r>
              <a:rPr lang="en-US"/>
              <a:t>relates to the industries where sweated labour is most prevalent or where there is inevitable chance of exploitation. In prescribing the minimum wages rates, the capacity of the employers need to be considered as the State assumes that every employer </a:t>
            </a:r>
          </a:p>
          <a:p>
            <a:pPr algn="l"/>
            <a:r>
              <a:rPr lang="en-US"/>
              <a:t>must pay the minimum wages if he employs labour.</a:t>
            </a:r>
          </a:p>
        </p:txBody>
      </p:sp>
    </p:spTree>
    <p:extLst>
      <p:ext uri="{BB962C8B-B14F-4D97-AF65-F5344CB8AC3E}">
        <p14:creationId xmlns:p14="http://schemas.microsoft.com/office/powerpoint/2010/main" val="3836762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90909-390A-B74B-B4AF-BD52D193D023}"/>
              </a:ext>
            </a:extLst>
          </p:cNvPr>
          <p:cNvSpPr>
            <a:spLocks noGrp="1"/>
          </p:cNvSpPr>
          <p:nvPr>
            <p:ph type="title"/>
          </p:nvPr>
        </p:nvSpPr>
        <p:spPr/>
        <p:txBody>
          <a:bodyPr>
            <a:normAutofit/>
          </a:bodyPr>
          <a:lstStyle/>
          <a:p>
            <a:r>
              <a:rPr lang="en-US" altLang="zh-CN"/>
              <a:t>Section 21</a:t>
            </a:r>
            <a:br>
              <a:rPr lang="en-US" altLang="zh-CN"/>
            </a:br>
            <a:r>
              <a:rPr lang="en-US" sz="2200" b="0" i="0">
                <a:solidFill>
                  <a:srgbClr val="000000"/>
                </a:solidFill>
                <a:effectLst/>
                <a:latin typeface="Times New Roman" panose="02020603050405020304" pitchFamily="18" charset="0"/>
              </a:rPr>
              <a:t>Single application in respect of a number of employees.</a:t>
            </a:r>
            <a:endParaRPr lang="en-US" sz="2200"/>
          </a:p>
        </p:txBody>
      </p:sp>
      <p:sp>
        <p:nvSpPr>
          <p:cNvPr id="3" name="Content Placeholder 2">
            <a:extLst>
              <a:ext uri="{FF2B5EF4-FFF2-40B4-BE49-F238E27FC236}">
                <a16:creationId xmlns:a16="http://schemas.microsoft.com/office/drawing/2014/main" id="{5C5B6700-44BF-4044-ADA2-83657D0FEA8B}"/>
              </a:ext>
            </a:extLst>
          </p:cNvPr>
          <p:cNvSpPr>
            <a:spLocks noGrp="1"/>
          </p:cNvSpPr>
          <p:nvPr>
            <p:ph idx="1"/>
          </p:nvPr>
        </p:nvSpPr>
        <p:spPr/>
        <p:txBody>
          <a:bodyPr>
            <a:normAutofit fontScale="92500" lnSpcReduction="20000"/>
          </a:bodyPr>
          <a:lstStyle/>
          <a:p>
            <a:r>
              <a:rPr lang="en-US" b="0" i="0">
                <a:solidFill>
                  <a:srgbClr val="000000"/>
                </a:solidFill>
                <a:effectLst/>
                <a:latin typeface="Times New Roman" panose="02020603050405020304" pitchFamily="18" charset="0"/>
              </a:rPr>
              <a:t>Subject to such rules as may be prescribed, a single application</a:t>
            </a:r>
            <a:r>
              <a:rPr lang="zh-CN" altLang="en-US" b="0" i="0">
                <a:solidFill>
                  <a:srgbClr val="000000"/>
                </a:solidFill>
                <a:effectLst/>
                <a:latin typeface="Times New Roman" panose="02020603050405020304" pitchFamily="18" charset="0"/>
              </a:rPr>
              <a:t> </a:t>
            </a:r>
            <a:r>
              <a:rPr lang="en-US" b="0" i="0">
                <a:solidFill>
                  <a:srgbClr val="000000"/>
                </a:solidFill>
                <a:effectLst/>
                <a:latin typeface="Times New Roman" panose="02020603050405020304" pitchFamily="18" charset="0"/>
              </a:rPr>
              <a:t>may be presented under section 20 on behalf or in respect of any number of employees employed in SCHEDULEd employment in respect of which minimum rates of wages have been fixed and in such cases the maximum compensation which may be awarded under sub-section (3) of section 20 shall not exceed ten times the aggregate amount of such excess</a:t>
            </a:r>
            <a:r>
              <a:rPr lang="en-US" b="0" i="0" baseline="30000">
                <a:solidFill>
                  <a:srgbClr val="000000"/>
                </a:solidFill>
                <a:effectLst/>
                <a:latin typeface="Times New Roman" panose="02020603050405020304" pitchFamily="18" charset="0"/>
              </a:rPr>
              <a:t> 35</a:t>
            </a:r>
            <a:r>
              <a:rPr lang="en-US" b="0" i="0">
                <a:solidFill>
                  <a:srgbClr val="000000"/>
                </a:solidFill>
                <a:effectLst/>
                <a:latin typeface="Times New Roman" panose="02020603050405020304" pitchFamily="18" charset="0"/>
              </a:rPr>
              <a:t> [or ten rupees per head, as the case may be].</a:t>
            </a:r>
          </a:p>
          <a:p>
            <a:r>
              <a:rPr lang="en-US" b="0" i="0">
                <a:solidFill>
                  <a:srgbClr val="000000"/>
                </a:solidFill>
                <a:effectLst/>
                <a:latin typeface="Times New Roman" panose="02020603050405020304" pitchFamily="18" charset="0"/>
              </a:rPr>
              <a:t> The Authority may deal with any number of separate pending applications presented under section 20 in respect of employees in SCHEDULEd employments in respect of which minimum rates of wages have been fixed, as a single application presented under sub-section (1) of this section and the provisions of that sub-section shall apply accordingly. State Amendments Section 21A</a:t>
            </a:r>
          </a:p>
          <a:p>
            <a:endParaRPr lang="en-US"/>
          </a:p>
        </p:txBody>
      </p:sp>
    </p:spTree>
    <p:extLst>
      <p:ext uri="{BB962C8B-B14F-4D97-AF65-F5344CB8AC3E}">
        <p14:creationId xmlns:p14="http://schemas.microsoft.com/office/powerpoint/2010/main" val="3303407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7F6A-967E-9D4D-86F7-CD22CA8C0310}"/>
              </a:ext>
            </a:extLst>
          </p:cNvPr>
          <p:cNvSpPr>
            <a:spLocks noGrp="1"/>
          </p:cNvSpPr>
          <p:nvPr>
            <p:ph type="title"/>
          </p:nvPr>
        </p:nvSpPr>
        <p:spPr/>
        <p:txBody>
          <a:bodyPr/>
          <a:lstStyle/>
          <a:p>
            <a:r>
              <a:rPr lang="en-US" altLang="zh-CN"/>
              <a:t>Section 22</a:t>
            </a:r>
            <a:br>
              <a:rPr lang="en-US" altLang="zh-CN"/>
            </a:br>
            <a:r>
              <a:rPr lang="en-US" altLang="zh-CN"/>
              <a:t>penalties</a:t>
            </a:r>
            <a:endParaRPr lang="en-US"/>
          </a:p>
        </p:txBody>
      </p:sp>
      <p:sp>
        <p:nvSpPr>
          <p:cNvPr id="3" name="Content Placeholder 2">
            <a:extLst>
              <a:ext uri="{FF2B5EF4-FFF2-40B4-BE49-F238E27FC236}">
                <a16:creationId xmlns:a16="http://schemas.microsoft.com/office/drawing/2014/main" id="{9975B327-53B3-0B4B-BD18-A763637404CE}"/>
              </a:ext>
            </a:extLst>
          </p:cNvPr>
          <p:cNvSpPr>
            <a:spLocks noGrp="1"/>
          </p:cNvSpPr>
          <p:nvPr>
            <p:ph idx="1"/>
          </p:nvPr>
        </p:nvSpPr>
        <p:spPr/>
        <p:txBody>
          <a:bodyPr/>
          <a:lstStyle/>
          <a:p>
            <a:r>
              <a:rPr lang="en-US"/>
              <a:t>Payment of less than Minimum Wages to employee</a:t>
            </a:r>
            <a:r>
              <a:rPr lang="zh-CN" altLang="en-US"/>
              <a:t> </a:t>
            </a:r>
            <a:r>
              <a:rPr lang="en-US"/>
              <a:t>Imprisonment which may extend up to 6 Months or Fine which may extend up to Rs 500/- or Both</a:t>
            </a:r>
          </a:p>
        </p:txBody>
      </p:sp>
    </p:spTree>
    <p:extLst>
      <p:ext uri="{BB962C8B-B14F-4D97-AF65-F5344CB8AC3E}">
        <p14:creationId xmlns:p14="http://schemas.microsoft.com/office/powerpoint/2010/main" val="4217778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1E7B4-EAD0-C94D-A352-6A5675DCD47A}"/>
              </a:ext>
            </a:extLst>
          </p:cNvPr>
          <p:cNvSpPr>
            <a:spLocks noGrp="1"/>
          </p:cNvSpPr>
          <p:nvPr>
            <p:ph type="title"/>
          </p:nvPr>
        </p:nvSpPr>
        <p:spPr/>
        <p:txBody>
          <a:bodyPr/>
          <a:lstStyle/>
          <a:p>
            <a:r>
              <a:rPr lang="en-US" altLang="zh-CN"/>
              <a:t>Section 3 </a:t>
            </a:r>
            <a:br>
              <a:rPr lang="en-US" altLang="zh-CN"/>
            </a:br>
            <a:r>
              <a:rPr lang="en-US" altLang="zh-CN"/>
              <a:t>Fixing of minimum rate of wages </a:t>
            </a:r>
            <a:endParaRPr lang="en-US"/>
          </a:p>
        </p:txBody>
      </p:sp>
      <p:sp>
        <p:nvSpPr>
          <p:cNvPr id="3" name="Content Placeholder 2">
            <a:extLst>
              <a:ext uri="{FF2B5EF4-FFF2-40B4-BE49-F238E27FC236}">
                <a16:creationId xmlns:a16="http://schemas.microsoft.com/office/drawing/2014/main" id="{F0A063E1-E669-7E45-9A9D-1AB96F0ACDC6}"/>
              </a:ext>
            </a:extLst>
          </p:cNvPr>
          <p:cNvSpPr>
            <a:spLocks noGrp="1"/>
          </p:cNvSpPr>
          <p:nvPr>
            <p:ph idx="1"/>
          </p:nvPr>
        </p:nvSpPr>
        <p:spPr>
          <a:xfrm>
            <a:off x="1451579" y="2015732"/>
            <a:ext cx="9603275" cy="3846616"/>
          </a:xfrm>
        </p:spPr>
        <p:txBody>
          <a:bodyPr>
            <a:normAutofit fontScale="92500"/>
          </a:bodyPr>
          <a:lstStyle/>
          <a:p>
            <a:r>
              <a:rPr lang="en-US"/>
              <a:t>The minimum wages Act 1948, was to secure the welfare of unorganised workers in certain industries by fixing the minimum rates of wages. The Act contemplates that minimum wages rates must ensure for him not only his subsistence and that of his family but also preserve his efficiency as a workman.</a:t>
            </a:r>
          </a:p>
          <a:p>
            <a:r>
              <a:rPr lang="en-US"/>
              <a:t>The Act empowers the appropriate Government for fixation of minimum wages in employments enumerated in the schedule to the Act. The fixation of minimum wages relates to the industries where sweated labour is most prevalent or where there is inevitable chance of exploitation.</a:t>
            </a:r>
          </a:p>
          <a:p>
            <a:r>
              <a:rPr lang="en-US"/>
              <a:t>In prescribing the minimum wages rates, the capacity of the employers need to be considered as the State assumes that every employer must pay the minimum wages if he employs labour.</a:t>
            </a:r>
          </a:p>
        </p:txBody>
      </p:sp>
    </p:spTree>
    <p:extLst>
      <p:ext uri="{BB962C8B-B14F-4D97-AF65-F5344CB8AC3E}">
        <p14:creationId xmlns:p14="http://schemas.microsoft.com/office/powerpoint/2010/main" val="334585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E75D5-585F-7E4F-9BA7-E7E40B6E6FA7}"/>
              </a:ext>
            </a:extLst>
          </p:cNvPr>
          <p:cNvSpPr>
            <a:spLocks noGrp="1"/>
          </p:cNvSpPr>
          <p:nvPr>
            <p:ph type="title"/>
          </p:nvPr>
        </p:nvSpPr>
        <p:spPr/>
        <p:txBody>
          <a:bodyPr/>
          <a:lstStyle/>
          <a:p>
            <a:r>
              <a:rPr lang="en-US" altLang="zh-CN"/>
              <a:t>Section 4</a:t>
            </a:r>
            <a:br>
              <a:rPr lang="en-US" altLang="zh-CN"/>
            </a:br>
            <a:r>
              <a:rPr lang="en-US" altLang="zh-CN"/>
              <a:t>Minimum rates of wages</a:t>
            </a:r>
            <a:endParaRPr lang="en-US"/>
          </a:p>
        </p:txBody>
      </p:sp>
      <p:sp>
        <p:nvSpPr>
          <p:cNvPr id="3" name="Content Placeholder 2">
            <a:extLst>
              <a:ext uri="{FF2B5EF4-FFF2-40B4-BE49-F238E27FC236}">
                <a16:creationId xmlns:a16="http://schemas.microsoft.com/office/drawing/2014/main" id="{0F0C5211-6FC2-A94B-8A9D-B901FCFED1A0}"/>
              </a:ext>
            </a:extLst>
          </p:cNvPr>
          <p:cNvSpPr>
            <a:spLocks noGrp="1"/>
          </p:cNvSpPr>
          <p:nvPr>
            <p:ph idx="1"/>
          </p:nvPr>
        </p:nvSpPr>
        <p:spPr/>
        <p:txBody>
          <a:bodyPr>
            <a:normAutofit fontScale="92500" lnSpcReduction="10000"/>
          </a:bodyPr>
          <a:lstStyle/>
          <a:p>
            <a:r>
              <a:rPr lang="en-US" sz="3200"/>
              <a:t>Basic + Special Allowance (Which varies with the cost of living index).</a:t>
            </a:r>
          </a:p>
          <a:p>
            <a:r>
              <a:rPr lang="en-US" sz="3200"/>
              <a:t>Basic + Cash value of concessional supply of materials like food, clothes, etc.</a:t>
            </a:r>
          </a:p>
          <a:p>
            <a:r>
              <a:rPr lang="en-US" sz="3200"/>
              <a:t>An all inclusive rate which includes Basic + Cost of living Allowance + Cash value of concessional supply of materials</a:t>
            </a:r>
            <a:r>
              <a:rPr lang="en-US"/>
              <a:t>.</a:t>
            </a:r>
          </a:p>
        </p:txBody>
      </p:sp>
    </p:spTree>
    <p:extLst>
      <p:ext uri="{BB962C8B-B14F-4D97-AF65-F5344CB8AC3E}">
        <p14:creationId xmlns:p14="http://schemas.microsoft.com/office/powerpoint/2010/main" val="2841241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57C54-85A9-EF4D-8531-43A08C60DF9B}"/>
              </a:ext>
            </a:extLst>
          </p:cNvPr>
          <p:cNvSpPr>
            <a:spLocks noGrp="1"/>
          </p:cNvSpPr>
          <p:nvPr>
            <p:ph type="title"/>
          </p:nvPr>
        </p:nvSpPr>
        <p:spPr>
          <a:xfrm>
            <a:off x="1451579" y="804519"/>
            <a:ext cx="9603275" cy="1767231"/>
          </a:xfrm>
        </p:spPr>
        <p:txBody>
          <a:bodyPr>
            <a:normAutofit/>
          </a:bodyPr>
          <a:lstStyle/>
          <a:p>
            <a:r>
              <a:rPr lang="en-US" altLang="zh-CN"/>
              <a:t>Section 5</a:t>
            </a:r>
            <a:br>
              <a:rPr lang="en-US" altLang="zh-CN"/>
            </a:br>
            <a:r>
              <a:rPr lang="en-US" altLang="zh-CN" sz="2000"/>
              <a:t>Procedure for fixation and revision of</a:t>
            </a:r>
            <a:r>
              <a:rPr lang="zh-CN" altLang="en-US" sz="2000"/>
              <a:t> </a:t>
            </a:r>
            <a:r>
              <a:rPr lang="en-US" altLang="zh-CN" sz="2000"/>
              <a:t>minimum rates of wages</a:t>
            </a:r>
            <a:endParaRPr lang="en-US" sz="2000"/>
          </a:p>
        </p:txBody>
      </p:sp>
      <p:sp>
        <p:nvSpPr>
          <p:cNvPr id="3" name="Content Placeholder 2">
            <a:extLst>
              <a:ext uri="{FF2B5EF4-FFF2-40B4-BE49-F238E27FC236}">
                <a16:creationId xmlns:a16="http://schemas.microsoft.com/office/drawing/2014/main" id="{3E7AE509-DED2-6749-ABFA-3050AC11832E}"/>
              </a:ext>
            </a:extLst>
          </p:cNvPr>
          <p:cNvSpPr>
            <a:spLocks noGrp="1"/>
          </p:cNvSpPr>
          <p:nvPr>
            <p:ph idx="1"/>
          </p:nvPr>
        </p:nvSpPr>
        <p:spPr/>
        <p:txBody>
          <a:bodyPr>
            <a:normAutofit/>
          </a:bodyPr>
          <a:lstStyle/>
          <a:p>
            <a:r>
              <a:rPr lang="en-US"/>
              <a:t> Publish its proposals in the official gazette asking comments from the affected parties.</a:t>
            </a:r>
          </a:p>
          <a:p>
            <a:r>
              <a:rPr lang="en-US"/>
              <a:t>Constitute committees/sub committees for the purpose.</a:t>
            </a:r>
          </a:p>
          <a:p>
            <a:r>
              <a:rPr lang="en-US"/>
              <a:t>The committees/sub-committees and advisory boards constituted by the Government consist of equal number of members of :</a:t>
            </a:r>
          </a:p>
          <a:p>
            <a:pPr marL="0" indent="0">
              <a:buNone/>
            </a:pPr>
            <a:r>
              <a:rPr lang="en-US" altLang="zh-CN"/>
              <a:t>. </a:t>
            </a:r>
            <a:r>
              <a:rPr lang="zh-CN" altLang="en-US"/>
              <a:t>     </a:t>
            </a:r>
            <a:r>
              <a:rPr lang="en-US"/>
              <a:t>• Employers</a:t>
            </a:r>
          </a:p>
          <a:p>
            <a:pPr marL="0" indent="0">
              <a:buNone/>
            </a:pPr>
            <a:r>
              <a:rPr lang="zh-CN" altLang="en-US"/>
              <a:t>       </a:t>
            </a:r>
            <a:r>
              <a:rPr lang="en-US"/>
              <a:t>• Employees, and</a:t>
            </a:r>
          </a:p>
          <a:p>
            <a:pPr marL="0" indent="0">
              <a:buNone/>
            </a:pPr>
            <a:r>
              <a:rPr lang="en-US" altLang="zh-CN"/>
              <a:t>. </a:t>
            </a:r>
            <a:r>
              <a:rPr lang="zh-CN" altLang="en-US"/>
              <a:t>      </a:t>
            </a:r>
            <a:r>
              <a:rPr lang="en-US"/>
              <a:t>• Independent persons</a:t>
            </a:r>
          </a:p>
        </p:txBody>
      </p:sp>
    </p:spTree>
    <p:extLst>
      <p:ext uri="{BB962C8B-B14F-4D97-AF65-F5344CB8AC3E}">
        <p14:creationId xmlns:p14="http://schemas.microsoft.com/office/powerpoint/2010/main" val="240914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5C7DD-E023-B74E-AF88-D7F8BB8245E8}"/>
              </a:ext>
            </a:extLst>
          </p:cNvPr>
          <p:cNvSpPr>
            <a:spLocks noGrp="1"/>
          </p:cNvSpPr>
          <p:nvPr>
            <p:ph type="title"/>
          </p:nvPr>
        </p:nvSpPr>
        <p:spPr/>
        <p:txBody>
          <a:bodyPr/>
          <a:lstStyle/>
          <a:p>
            <a:r>
              <a:rPr lang="en-US"/>
              <a:t>Fixation of minimum wages</a:t>
            </a:r>
          </a:p>
        </p:txBody>
      </p:sp>
      <p:sp>
        <p:nvSpPr>
          <p:cNvPr id="3" name="Content Placeholder 2">
            <a:extLst>
              <a:ext uri="{FF2B5EF4-FFF2-40B4-BE49-F238E27FC236}">
                <a16:creationId xmlns:a16="http://schemas.microsoft.com/office/drawing/2014/main" id="{14D00FBF-6B95-E04B-82C3-087C41DA748C}"/>
              </a:ext>
            </a:extLst>
          </p:cNvPr>
          <p:cNvSpPr>
            <a:spLocks noGrp="1"/>
          </p:cNvSpPr>
          <p:nvPr>
            <p:ph idx="1"/>
          </p:nvPr>
        </p:nvSpPr>
        <p:spPr>
          <a:xfrm>
            <a:off x="677980" y="2174958"/>
            <a:ext cx="9603275" cy="3450613"/>
          </a:xfrm>
        </p:spPr>
        <p:txBody>
          <a:bodyPr>
            <a:normAutofit fontScale="92500" lnSpcReduction="10000"/>
          </a:bodyPr>
          <a:lstStyle/>
          <a:p>
            <a:pPr marL="0" indent="0" algn="ctr">
              <a:buNone/>
            </a:pPr>
            <a:r>
              <a:rPr lang="en-US"/>
              <a:t>Recommendation of Advisory Board for different class [unskilled, skilled, Clerk, Supervisor]</a:t>
            </a:r>
          </a:p>
          <a:p>
            <a:pPr marL="0" indent="0" algn="ctr">
              <a:buNone/>
            </a:pPr>
            <a:endParaRPr lang="en-US"/>
          </a:p>
          <a:p>
            <a:pPr marL="0" indent="0" algn="ctr">
              <a:buNone/>
            </a:pPr>
            <a:r>
              <a:rPr lang="en-US"/>
              <a:t>Publish recommendations in National Publications [for public comments/representations from Trade Unions etc.]</a:t>
            </a:r>
          </a:p>
          <a:p>
            <a:pPr marL="0" indent="0" algn="ctr">
              <a:buNone/>
            </a:pPr>
            <a:endParaRPr lang="en-US"/>
          </a:p>
          <a:p>
            <a:pPr marL="0" indent="0" algn="ctr">
              <a:buNone/>
            </a:pPr>
            <a:r>
              <a:rPr lang="en-US"/>
              <a:t>Hearing of the Representatives</a:t>
            </a:r>
          </a:p>
          <a:p>
            <a:pPr marL="0" indent="0" algn="ctr">
              <a:buNone/>
            </a:pPr>
            <a:endParaRPr lang="en-US"/>
          </a:p>
          <a:p>
            <a:pPr marL="0" indent="0" algn="ctr">
              <a:buNone/>
            </a:pPr>
            <a:r>
              <a:rPr lang="en-US"/>
              <a:t>Notification of Minimum wages</a:t>
            </a:r>
          </a:p>
        </p:txBody>
      </p:sp>
      <p:sp>
        <p:nvSpPr>
          <p:cNvPr id="5" name="Arrow: Pentagon 4">
            <a:extLst>
              <a:ext uri="{FF2B5EF4-FFF2-40B4-BE49-F238E27FC236}">
                <a16:creationId xmlns:a16="http://schemas.microsoft.com/office/drawing/2014/main" id="{612FE636-C6D1-574A-ABFF-E418E69C1DD0}"/>
              </a:ext>
            </a:extLst>
          </p:cNvPr>
          <p:cNvSpPr/>
          <p:nvPr/>
        </p:nvSpPr>
        <p:spPr>
          <a:xfrm rot="16200000" flipH="1">
            <a:off x="5598635" y="2288702"/>
            <a:ext cx="190499" cy="804232"/>
          </a:xfrm>
          <a:prstGeom prst="homePlat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Pentagon 8">
            <a:extLst>
              <a:ext uri="{FF2B5EF4-FFF2-40B4-BE49-F238E27FC236}">
                <a16:creationId xmlns:a16="http://schemas.microsoft.com/office/drawing/2014/main" id="{D50A8FBD-6C74-C342-9625-5B8B79C43E60}"/>
              </a:ext>
            </a:extLst>
          </p:cNvPr>
          <p:cNvSpPr/>
          <p:nvPr/>
        </p:nvSpPr>
        <p:spPr>
          <a:xfrm rot="16200000" flipH="1">
            <a:off x="5598635" y="3593399"/>
            <a:ext cx="190499" cy="804232"/>
          </a:xfrm>
          <a:prstGeom prst="homePlat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Pentagon 10">
            <a:extLst>
              <a:ext uri="{FF2B5EF4-FFF2-40B4-BE49-F238E27FC236}">
                <a16:creationId xmlns:a16="http://schemas.microsoft.com/office/drawing/2014/main" id="{7594B586-2870-7144-8D47-283D04178AFB}"/>
              </a:ext>
            </a:extLst>
          </p:cNvPr>
          <p:cNvSpPr/>
          <p:nvPr/>
        </p:nvSpPr>
        <p:spPr>
          <a:xfrm rot="16200000" flipH="1">
            <a:off x="5598634" y="4486930"/>
            <a:ext cx="190499" cy="804232"/>
          </a:xfrm>
          <a:prstGeom prst="homePlat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1248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510AB-3E3A-0E4E-9B0D-BB71E44C28AB}"/>
              </a:ext>
            </a:extLst>
          </p:cNvPr>
          <p:cNvSpPr>
            <a:spLocks noGrp="1"/>
          </p:cNvSpPr>
          <p:nvPr>
            <p:ph type="title"/>
          </p:nvPr>
        </p:nvSpPr>
        <p:spPr/>
        <p:txBody>
          <a:bodyPr/>
          <a:lstStyle/>
          <a:p>
            <a:r>
              <a:rPr lang="en-US" altLang="zh-CN"/>
              <a:t>Section 7</a:t>
            </a:r>
            <a:br>
              <a:rPr lang="en-US" altLang="zh-CN"/>
            </a:br>
            <a:r>
              <a:rPr lang="en-US" altLang="zh-CN"/>
              <a:t>adviSory board</a:t>
            </a:r>
            <a:endParaRPr lang="en-US"/>
          </a:p>
        </p:txBody>
      </p:sp>
      <p:sp>
        <p:nvSpPr>
          <p:cNvPr id="3" name="Content Placeholder 2">
            <a:extLst>
              <a:ext uri="{FF2B5EF4-FFF2-40B4-BE49-F238E27FC236}">
                <a16:creationId xmlns:a16="http://schemas.microsoft.com/office/drawing/2014/main" id="{67E3F7D2-D404-B24F-B101-E16BCF29D0C0}"/>
              </a:ext>
            </a:extLst>
          </p:cNvPr>
          <p:cNvSpPr>
            <a:spLocks noGrp="1"/>
          </p:cNvSpPr>
          <p:nvPr>
            <p:ph idx="1"/>
          </p:nvPr>
        </p:nvSpPr>
        <p:spPr/>
        <p:txBody>
          <a:bodyPr/>
          <a:lstStyle/>
          <a:p>
            <a:r>
              <a:rPr lang="en-US"/>
              <a:t>Appointed by appropriate government.</a:t>
            </a:r>
          </a:p>
          <a:p>
            <a:r>
              <a:rPr lang="en-US"/>
              <a:t>To co-ordinate the work of committees and sub committees appointed under Section 5.</a:t>
            </a:r>
          </a:p>
          <a:p>
            <a:r>
              <a:rPr lang="en-US" b="0" i="0">
                <a:solidFill>
                  <a:srgbClr val="000000"/>
                </a:solidFill>
                <a:effectLst/>
                <a:latin typeface="Times New Roman" panose="02020603050405020304" pitchFamily="18" charset="0"/>
              </a:rPr>
              <a:t>Advisory Board. For the purpose of co-ordinating the work of</a:t>
            </a:r>
            <a:r>
              <a:rPr lang="en-US" b="0" i="0" baseline="30000">
                <a:solidFill>
                  <a:srgbClr val="000000"/>
                </a:solidFill>
                <a:effectLst/>
                <a:latin typeface="Times New Roman" panose="02020603050405020304" pitchFamily="18" charset="0"/>
              </a:rPr>
              <a:t> 19</a:t>
            </a:r>
            <a:r>
              <a:rPr lang="en-US" b="0" i="0">
                <a:solidFill>
                  <a:srgbClr val="000000"/>
                </a:solidFill>
                <a:effectLst/>
                <a:latin typeface="Times New Roman" panose="02020603050405020304" pitchFamily="18" charset="0"/>
              </a:rPr>
              <a:t> [committees and sub-committees appointed under section 5] and advising the appropriate Government generally in the matter of fixing and revising minimum rates of wages, the appropriate Government shall appoint an Advisory Board.</a:t>
            </a:r>
            <a:endParaRPr lang="en-US"/>
          </a:p>
        </p:txBody>
      </p:sp>
    </p:spTree>
    <p:extLst>
      <p:ext uri="{BB962C8B-B14F-4D97-AF65-F5344CB8AC3E}">
        <p14:creationId xmlns:p14="http://schemas.microsoft.com/office/powerpoint/2010/main" val="143441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CD45-119B-FD41-BD75-8635605CE17A}"/>
              </a:ext>
            </a:extLst>
          </p:cNvPr>
          <p:cNvSpPr>
            <a:spLocks noGrp="1"/>
          </p:cNvSpPr>
          <p:nvPr>
            <p:ph type="title"/>
          </p:nvPr>
        </p:nvSpPr>
        <p:spPr/>
        <p:txBody>
          <a:bodyPr/>
          <a:lstStyle/>
          <a:p>
            <a:r>
              <a:rPr lang="en-US" altLang="zh-CN"/>
              <a:t>Section 8</a:t>
            </a:r>
            <a:br>
              <a:rPr lang="en-US" altLang="zh-CN"/>
            </a:br>
            <a:r>
              <a:rPr lang="en-US" altLang="zh-CN"/>
              <a:t>Central advisory board </a:t>
            </a:r>
            <a:endParaRPr lang="en-US"/>
          </a:p>
        </p:txBody>
      </p:sp>
      <p:sp>
        <p:nvSpPr>
          <p:cNvPr id="3" name="Content Placeholder 2">
            <a:extLst>
              <a:ext uri="{FF2B5EF4-FFF2-40B4-BE49-F238E27FC236}">
                <a16:creationId xmlns:a16="http://schemas.microsoft.com/office/drawing/2014/main" id="{703F1624-3CCA-9043-B6B2-F7515EFFCFF2}"/>
              </a:ext>
            </a:extLst>
          </p:cNvPr>
          <p:cNvSpPr>
            <a:spLocks noGrp="1"/>
          </p:cNvSpPr>
          <p:nvPr>
            <p:ph idx="1"/>
          </p:nvPr>
        </p:nvSpPr>
        <p:spPr/>
        <p:txBody>
          <a:bodyPr/>
          <a:lstStyle/>
          <a:p>
            <a:r>
              <a:rPr lang="en-US"/>
              <a:t> To advise the Central and State Governments in fixation and revision of minimum rates of wages.</a:t>
            </a:r>
          </a:p>
          <a:p>
            <a:r>
              <a:rPr lang="en-US"/>
              <a:t>To co-ordinate the work of the Advisory Boards.</a:t>
            </a:r>
          </a:p>
          <a:p>
            <a:r>
              <a:rPr lang="en-US" b="0" i="0">
                <a:solidFill>
                  <a:srgbClr val="000000"/>
                </a:solidFill>
                <a:effectLst/>
                <a:latin typeface="Times New Roman" panose="02020603050405020304" pitchFamily="18" charset="0"/>
              </a:rPr>
              <a:t>For the purpose of advising the Central and</a:t>
            </a:r>
            <a:r>
              <a:rPr lang="en-US" b="0" i="0" baseline="30000">
                <a:solidFill>
                  <a:srgbClr val="000000"/>
                </a:solidFill>
                <a:effectLst/>
                <a:latin typeface="Times New Roman" panose="02020603050405020304" pitchFamily="18" charset="0"/>
              </a:rPr>
              <a:t>  </a:t>
            </a:r>
            <a:r>
              <a:rPr lang="en-US" b="0" i="0">
                <a:solidFill>
                  <a:srgbClr val="000000"/>
                </a:solidFill>
                <a:effectLst/>
                <a:latin typeface="Times New Roman" panose="02020603050405020304" pitchFamily="18" charset="0"/>
              </a:rPr>
              <a:t>[State Governments] in the matters of the fixation and revision of minimum rates of wages and other matters under this Act and for co-ordinating the work of the Advisory Board, the Central Government shall appoint a Central Advisory Board.</a:t>
            </a:r>
            <a:endParaRPr lang="en-US"/>
          </a:p>
        </p:txBody>
      </p:sp>
    </p:spTree>
    <p:extLst>
      <p:ext uri="{BB962C8B-B14F-4D97-AF65-F5344CB8AC3E}">
        <p14:creationId xmlns:p14="http://schemas.microsoft.com/office/powerpoint/2010/main" val="1786858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62A73-F035-024B-9966-EC1780552966}"/>
              </a:ext>
            </a:extLst>
          </p:cNvPr>
          <p:cNvSpPr>
            <a:spLocks noGrp="1"/>
          </p:cNvSpPr>
          <p:nvPr>
            <p:ph type="title"/>
          </p:nvPr>
        </p:nvSpPr>
        <p:spPr/>
        <p:txBody>
          <a:bodyPr/>
          <a:lstStyle/>
          <a:p>
            <a:r>
              <a:rPr lang="en-US" altLang="zh-CN"/>
              <a:t>Section 9</a:t>
            </a:r>
            <a:r>
              <a:rPr lang="zh-CN" altLang="en-US"/>
              <a:t> </a:t>
            </a:r>
            <a:br>
              <a:rPr lang="en-US" altLang="zh-CN"/>
            </a:br>
            <a:r>
              <a:rPr lang="en-US" altLang="zh-CN"/>
              <a:t>composition of committees </a:t>
            </a:r>
            <a:endParaRPr lang="en-US"/>
          </a:p>
        </p:txBody>
      </p:sp>
      <p:sp>
        <p:nvSpPr>
          <p:cNvPr id="3" name="Content Placeholder 2">
            <a:extLst>
              <a:ext uri="{FF2B5EF4-FFF2-40B4-BE49-F238E27FC236}">
                <a16:creationId xmlns:a16="http://schemas.microsoft.com/office/drawing/2014/main" id="{A437E538-2251-F14A-A624-39FF71215BE2}"/>
              </a:ext>
            </a:extLst>
          </p:cNvPr>
          <p:cNvSpPr>
            <a:spLocks noGrp="1"/>
          </p:cNvSpPr>
          <p:nvPr>
            <p:ph idx="1"/>
          </p:nvPr>
        </p:nvSpPr>
        <p:spPr/>
        <p:txBody>
          <a:bodyPr>
            <a:normAutofit/>
          </a:bodyPr>
          <a:lstStyle/>
          <a:p>
            <a:r>
              <a:rPr lang="en-US"/>
              <a:t>Each of the committee, sub-committee and the Advisory Board shall consist of:.</a:t>
            </a:r>
          </a:p>
          <a:p>
            <a:pPr marL="457200" indent="-457200">
              <a:buFont typeface="+mj-lt"/>
              <a:buAutoNum type="arabicPeriod"/>
            </a:pPr>
            <a:r>
              <a:rPr lang="en-US"/>
              <a:t> persons to be nominated by the appropriate Government.</a:t>
            </a:r>
          </a:p>
          <a:p>
            <a:pPr marL="457200" indent="-457200">
              <a:buFont typeface="+mj-lt"/>
              <a:buAutoNum type="arabicPeriod"/>
            </a:pPr>
            <a:r>
              <a:rPr lang="en-US"/>
              <a:t>representing the employers and employees in the scheduled employments who shall be equal in number and </a:t>
            </a:r>
          </a:p>
          <a:p>
            <a:pPr marL="457200" indent="-457200">
              <a:buFont typeface="+mj-lt"/>
              <a:buAutoNum type="arabicPeriod"/>
            </a:pPr>
            <a:r>
              <a:rPr lang="en-US"/>
              <a:t>independent persons not exceeding one-third of its total number of members: one of such independent persons shall be appointed the Chairman by the appropriate Government.</a:t>
            </a:r>
          </a:p>
        </p:txBody>
      </p:sp>
    </p:spTree>
    <p:extLst>
      <p:ext uri="{BB962C8B-B14F-4D97-AF65-F5344CB8AC3E}">
        <p14:creationId xmlns:p14="http://schemas.microsoft.com/office/powerpoint/2010/main" val="249584610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4</TotalTime>
  <Words>1434</Words>
  <Application>Microsoft Office PowerPoint</Application>
  <PresentationFormat>Widescreen</PresentationFormat>
  <Paragraphs>93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Gallery</vt:lpstr>
      <vt:lpstr>Minimum wages act  1948</vt:lpstr>
      <vt:lpstr>Introduction </vt:lpstr>
      <vt:lpstr>Section 3  Fixing of minimum rate of wages </vt:lpstr>
      <vt:lpstr>Section 4 Minimum rates of wages</vt:lpstr>
      <vt:lpstr>Section 5 Procedure for fixation and revision of minimum rates of wages</vt:lpstr>
      <vt:lpstr>Fixation of minimum wages</vt:lpstr>
      <vt:lpstr>Section 7 adviSory board</vt:lpstr>
      <vt:lpstr>Section 8 Central advisory board </vt:lpstr>
      <vt:lpstr>Section 9  composition of committees </vt:lpstr>
      <vt:lpstr>Section 10 Correction of errors  </vt:lpstr>
      <vt:lpstr>Section 11 Wages in kind </vt:lpstr>
      <vt:lpstr>Section 12 Payment of minimum rate of wages</vt:lpstr>
      <vt:lpstr>Section 13 Fixing hours of work</vt:lpstr>
      <vt:lpstr>Section 14 Overtime wages</vt:lpstr>
      <vt:lpstr>Section 15 Wages of worker who works for less than normal working day.</vt:lpstr>
      <vt:lpstr>Section 16  Wages for two or more classes of work</vt:lpstr>
      <vt:lpstr>Section 17 Minimum time rate wages for piece work</vt:lpstr>
      <vt:lpstr>Section 19 Inspectors</vt:lpstr>
      <vt:lpstr>Section 20 claims</vt:lpstr>
      <vt:lpstr>Section 21 Single application in respect of a number of employees.</vt:lpstr>
      <vt:lpstr>Section 22 penalties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Minimum wages act  1948</dc:title>
  <dc:creator>919664398855</dc:creator>
  <cp:lastModifiedBy>Unknown User</cp:lastModifiedBy>
  <cp:revision>13</cp:revision>
  <dcterms:created xsi:type="dcterms:W3CDTF">2020-04-11T01:17:09Z</dcterms:created>
  <dcterms:modified xsi:type="dcterms:W3CDTF">2020-10-16T04:28:31Z</dcterms:modified>
</cp:coreProperties>
</file>